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1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Lst>
  <p:sldSz cx="9144000" cy="5143500" type="screen16x9"/>
  <p:notesSz cx="6858000" cy="9144000"/>
  <p:embeddedFontLst>
    <p:embeddedFont>
      <p:font typeface="Bubbler One" panose="02010600030101010101" charset="0"/>
      <p:regular r:id="rId111"/>
    </p:embeddedFont>
    <p:embeddedFont>
      <p:font typeface="Consolas" panose="020B0609020204030204" pitchFamily="49" charset="0"/>
      <p:regular r:id="rId112"/>
      <p:bold r:id="rId113"/>
      <p:italic r:id="rId114"/>
      <p:boldItalic r:id="rId115"/>
    </p:embeddedFont>
    <p:embeddedFont>
      <p:font typeface="Lato" panose="020F0502020204030203" pitchFamily="34" charset="0"/>
      <p:regular r:id="rId116"/>
      <p:bold r:id="rId117"/>
      <p:italic r:id="rId118"/>
      <p:boldItalic r:id="rId119"/>
    </p:embeddedFont>
    <p:embeddedFont>
      <p:font typeface="Open Sans" panose="020B0606030504020204" pitchFamily="34" charset="0"/>
      <p:regular r:id="rId120"/>
      <p:bold r:id="rId121"/>
      <p:italic r:id="rId122"/>
      <p:boldItalic r:id="rId123"/>
    </p:embeddedFont>
    <p:embeddedFont>
      <p:font typeface="Proxima Nova" panose="02010600030101010101" charset="0"/>
      <p:regular r:id="rId124"/>
      <p:bold r:id="rId125"/>
      <p:italic r:id="rId126"/>
      <p:boldItalic r:id="rId127"/>
    </p:embeddedFont>
    <p:embeddedFont>
      <p:font typeface="Roboto Mono" panose="00000009000000000000" pitchFamily="49"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3.fntdata"/><Relationship Id="rId128"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fntdata"/><Relationship Id="rId118" Type="http://schemas.openxmlformats.org/officeDocument/2006/relationships/font" Target="fonts/font8.fntdata"/><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4.fntdata"/><Relationship Id="rId129" Type="http://schemas.openxmlformats.org/officeDocument/2006/relationships/font" Target="fonts/font1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0.fntdata"/><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font" Target="fonts/font5.fntdata"/><Relationship Id="rId131"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fntdata"/><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2.fntdata"/><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Introductions,</a:t>
            </a:r>
            <a:endParaRPr/>
          </a:p>
          <a:p>
            <a:pPr marL="0" lvl="0" indent="0" algn="l" rtl="0">
              <a:spcBef>
                <a:spcPts val="0"/>
              </a:spcBef>
              <a:spcAft>
                <a:spcPts val="0"/>
              </a:spcAft>
              <a:buNone/>
            </a:pPr>
            <a:r>
              <a:rPr lang="en"/>
              <a:t>Really powerful javascript library called React</a:t>
            </a:r>
            <a:endParaRPr/>
          </a:p>
          <a:p>
            <a:pPr marL="0" lvl="0" indent="0" algn="l" rtl="0">
              <a:spcBef>
                <a:spcPts val="0"/>
              </a:spcBef>
              <a:spcAft>
                <a:spcPts val="0"/>
              </a:spcAft>
              <a:buNone/>
            </a:pPr>
            <a:r>
              <a:rPr lang="en"/>
              <a:t>React built by facebook, used to build own sites and is used by millions of websites all over internet</a:t>
            </a:r>
            <a:endParaRPr/>
          </a:p>
          <a:p>
            <a:pPr marL="0" lvl="0" indent="0" algn="l" rtl="0">
              <a:spcBef>
                <a:spcPts val="0"/>
              </a:spcBef>
              <a:spcAft>
                <a:spcPts val="0"/>
              </a:spcAft>
              <a:buNone/>
            </a:pPr>
            <a:endParaRPr/>
          </a:p>
          <a:p>
            <a:pPr marL="0" lvl="0" indent="0" algn="l" rtl="0">
              <a:spcBef>
                <a:spcPts val="0"/>
              </a:spcBef>
              <a:spcAft>
                <a:spcPts val="0"/>
              </a:spcAft>
              <a:buNone/>
            </a:pPr>
            <a:r>
              <a:rPr lang="en"/>
              <a:t>As a reminder, if u have qs during lec, put them on weblab.is/questions and staff will answer them!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b8b83d570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b8b83d570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where is navbar, … defined</a:t>
            </a:r>
            <a:endParaRPr/>
          </a:p>
          <a:p>
            <a:pPr marL="0" lvl="0" indent="0" algn="l" rtl="0">
              <a:spcBef>
                <a:spcPts val="0"/>
              </a:spcBef>
              <a:spcAft>
                <a:spcPts val="0"/>
              </a:spcAft>
              <a:buNone/>
            </a:pPr>
            <a:endParaRPr/>
          </a:p>
          <a:p>
            <a:pPr marL="0" lvl="0" indent="0" algn="l" rtl="0">
              <a:spcBef>
                <a:spcPts val="0"/>
              </a:spcBef>
              <a:spcAft>
                <a:spcPts val="0"/>
              </a:spcAft>
              <a:buNone/>
            </a:pPr>
            <a:r>
              <a:rPr lang="en"/>
              <a:t>Well theyhave their own files too</a:t>
            </a:r>
            <a:endParaRPr/>
          </a:p>
          <a:p>
            <a:pPr marL="0" lvl="0" indent="0" algn="l" rtl="0">
              <a:spcBef>
                <a:spcPts val="0"/>
              </a:spcBef>
              <a:spcAft>
                <a:spcPts val="0"/>
              </a:spcAft>
              <a:buNone/>
            </a:pPr>
            <a:r>
              <a:rPr lang="en"/>
              <a:t>And here you see that they are made of their own fake HTML tags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2acfc03137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2acfc03137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acfc03137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2acfc03137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8e6a945e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8e6a945e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we’ve successfully coded up Facebook!</a:t>
            </a:r>
            <a:endParaRPr/>
          </a:p>
          <a:p>
            <a:pPr marL="0" lvl="0" indent="0" algn="l" rtl="0">
              <a:spcBef>
                <a:spcPts val="0"/>
              </a:spcBef>
              <a:spcAft>
                <a:spcPts val="0"/>
              </a:spcAft>
              <a:buNone/>
            </a:pPr>
            <a:endParaRPr/>
          </a:p>
          <a:p>
            <a:pPr marL="0" lvl="0" indent="0" algn="l" rtl="0">
              <a:spcBef>
                <a:spcPts val="0"/>
              </a:spcBef>
              <a:spcAft>
                <a:spcPts val="0"/>
              </a:spcAft>
              <a:buNone/>
            </a:pPr>
            <a:r>
              <a:rPr lang="en"/>
              <a:t>Notice that we didn’t lose any data. All our data is simply in the outermost layer, App.</a:t>
            </a:r>
            <a:endParaRPr/>
          </a:p>
          <a:p>
            <a:pPr marL="0" lvl="0" indent="0" algn="l" rtl="0">
              <a:spcBef>
                <a:spcPts val="0"/>
              </a:spcBef>
              <a:spcAft>
                <a:spcPts val="0"/>
              </a:spcAft>
              <a:buNone/>
            </a:pPr>
            <a:endParaRPr/>
          </a:p>
          <a:p>
            <a:pPr marL="0" lvl="0" indent="0" algn="l" rtl="0">
              <a:spcBef>
                <a:spcPts val="0"/>
              </a:spcBef>
              <a:spcAft>
                <a:spcPts val="0"/>
              </a:spcAft>
              <a:buNone/>
            </a:pPr>
            <a:r>
              <a:rPr lang="en"/>
              <a:t>Any questions?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0a6f8c02dc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0a6f8c02d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aa71bab5f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aa71bab5f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10a6f50f969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0a6f50f969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c65ef4426f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c65ef4426f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32343187ff3_5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32343187ff3_5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6f50f96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6f50f96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yea this is the essence of react</a:t>
            </a:r>
            <a:endParaRPr/>
          </a:p>
          <a:p>
            <a:pPr marL="0" lvl="0" indent="0" algn="l" rtl="0">
              <a:spcBef>
                <a:spcPts val="0"/>
              </a:spcBef>
              <a:spcAft>
                <a:spcPts val="0"/>
              </a:spcAft>
              <a:buNone/>
            </a:pPr>
            <a:r>
              <a:rPr lang="en"/>
              <a:t>React is a JAvascript library used specifically for building large scale user interfaces and websites</a:t>
            </a:r>
            <a:endParaRPr/>
          </a:p>
          <a:p>
            <a:pPr marL="0" lvl="0" indent="0" algn="l" rtl="0">
              <a:spcBef>
                <a:spcPts val="0"/>
              </a:spcBef>
              <a:spcAft>
                <a:spcPts val="0"/>
              </a:spcAft>
              <a:buNone/>
            </a:pPr>
            <a:r>
              <a:rPr lang="en"/>
              <a:t>Why react?</a:t>
            </a:r>
            <a:endParaRPr/>
          </a:p>
          <a:p>
            <a:pPr marL="457200" lvl="0" indent="-317500" algn="l" rtl="0">
              <a:spcBef>
                <a:spcPts val="0"/>
              </a:spcBef>
              <a:spcAft>
                <a:spcPts val="0"/>
              </a:spcAft>
              <a:buSzPts val="1400"/>
              <a:buChar char="●"/>
            </a:pPr>
            <a:r>
              <a:rPr lang="en"/>
              <a:t>modular</a:t>
            </a:r>
            <a:endParaRPr/>
          </a:p>
          <a:p>
            <a:pPr marL="457200" lvl="0" indent="-317500" algn="l" rtl="0">
              <a:spcBef>
                <a:spcPts val="0"/>
              </a:spcBef>
              <a:spcAft>
                <a:spcPts val="0"/>
              </a:spcAft>
              <a:buSzPts val="1400"/>
              <a:buChar char="●"/>
            </a:pPr>
            <a:r>
              <a:rPr lang="en"/>
              <a:t>fast</a:t>
            </a:r>
            <a:endParaRPr/>
          </a:p>
          <a:p>
            <a:pPr marL="457200" lvl="0" indent="-317500" algn="l" rtl="0">
              <a:spcBef>
                <a:spcPts val="0"/>
              </a:spcBef>
              <a:spcAft>
                <a:spcPts val="0"/>
              </a:spcAft>
              <a:buSzPts val="1400"/>
              <a:buChar char="●"/>
            </a:pPr>
            <a:r>
              <a:rPr lang="en"/>
              <a:t>Easy to understand and use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b8b83d570_1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b8b83d570_1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library for building user interfaces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All those fake html tags are called components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Why react?</a:t>
            </a:r>
            <a:endParaRPr/>
          </a:p>
          <a:p>
            <a:pPr marL="457200" lvl="0" indent="-317500" algn="l" rtl="0">
              <a:spcBef>
                <a:spcPts val="0"/>
              </a:spcBef>
              <a:spcAft>
                <a:spcPts val="0"/>
              </a:spcAft>
              <a:buSzPts val="1400"/>
              <a:buChar char="●"/>
            </a:pPr>
            <a:r>
              <a:rPr lang="en"/>
              <a:t>modular</a:t>
            </a:r>
            <a:endParaRPr/>
          </a:p>
          <a:p>
            <a:pPr marL="457200" lvl="0" indent="-317500" algn="l" rtl="0">
              <a:spcBef>
                <a:spcPts val="0"/>
              </a:spcBef>
              <a:spcAft>
                <a:spcPts val="0"/>
              </a:spcAft>
              <a:buSzPts val="1400"/>
              <a:buChar char="●"/>
            </a:pPr>
            <a:r>
              <a:rPr lang="en"/>
              <a:t>fast</a:t>
            </a:r>
            <a:endParaRPr/>
          </a:p>
          <a:p>
            <a:pPr marL="457200" lvl="0" indent="-317500" algn="l" rtl="0">
              <a:spcBef>
                <a:spcPts val="0"/>
              </a:spcBef>
              <a:spcAft>
                <a:spcPts val="0"/>
              </a:spcAft>
              <a:buSzPts val="1400"/>
              <a:buChar char="●"/>
            </a:pPr>
            <a:r>
              <a:rPr lang="en"/>
              <a:t>Easy to use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a6f50f96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a6f50f9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Before, normal HTML had HTML elements has its building blocks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For example, you’d nest a &lt;p&gt; in a &lt;div&gt;, and a &lt;b&gt; in a &lt;p&gt;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React lets us create more complicated building blocks called components</a:t>
            </a:r>
            <a:endParaRPr>
              <a:solidFill>
                <a:schemeClr val="dk1"/>
              </a:solidFill>
            </a:endParaRPr>
          </a:p>
          <a:p>
            <a:pPr marL="0" lvl="0" indent="0" algn="l" rtl="0">
              <a:spcBef>
                <a:spcPts val="0"/>
              </a:spcBef>
              <a:spcAft>
                <a:spcPts val="0"/>
              </a:spcAft>
              <a:buNone/>
            </a:pPr>
            <a:r>
              <a:rPr lang="en"/>
              <a:t>Key: Components = building blocks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b0820e7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b0820e7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component mean? Abstraction for HTML, CSS, and Javascript in one file.</a:t>
            </a:r>
            <a:endParaRPr/>
          </a:p>
          <a:p>
            <a:pPr marL="0" lvl="0" indent="0" algn="l" rtl="0">
              <a:spcBef>
                <a:spcPts val="0"/>
              </a:spcBef>
              <a:spcAft>
                <a:spcPts val="0"/>
              </a:spcAft>
              <a:buNone/>
            </a:pPr>
            <a:r>
              <a:rPr lang="en"/>
              <a:t>You’ll see later that we actually implement components only in Javascript, but for now you can think about them like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b8b83d570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b8b83d570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HTML, we can wrap things in div, but in React, our whole website is going to be wrapped in &lt;App&gt;</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Ask people to identify components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b8b83d570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b8b83d570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ask. Explain that NavBar etc. is a </a:t>
            </a:r>
            <a:r>
              <a:rPr lang="en" b="1"/>
              <a:t>subcomponent</a:t>
            </a:r>
            <a:r>
              <a:rPr lang="en"/>
              <a:t> of App</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c65ef4426f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c65ef4426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Feed may consist of several post components representing our facebook posts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c65ef4426f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c65ef442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PostBody and Comments (comments of a post) may be subcomponents of the Post component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b0820e78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b0820e78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see that we have a lot of components nested within each other</a:t>
            </a:r>
            <a:endParaRPr/>
          </a:p>
          <a:p>
            <a:pPr marL="0" lvl="0" indent="0" algn="l" rtl="0">
              <a:spcBef>
                <a:spcPts val="0"/>
              </a:spcBef>
              <a:spcAft>
                <a:spcPts val="0"/>
              </a:spcAft>
              <a:buNone/>
            </a:pPr>
            <a:r>
              <a:rPr lang="en"/>
              <a:t>We can think about this structure as a tree, with each component being a node in the tree and components having a parent-child relationship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a05d55b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a05d55b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dive in react</a:t>
            </a:r>
            <a:endParaRPr/>
          </a:p>
          <a:p>
            <a:pPr marL="0" lvl="0" indent="0" algn="l" rtl="0">
              <a:spcBef>
                <a:spcPts val="0"/>
              </a:spcBef>
              <a:spcAft>
                <a:spcPts val="0"/>
              </a:spcAft>
              <a:buNone/>
            </a:pPr>
            <a:endParaRPr/>
          </a:p>
          <a:p>
            <a:pPr marL="0" lvl="0" indent="0" algn="l" rtl="0">
              <a:spcBef>
                <a:spcPts val="0"/>
              </a:spcBef>
              <a:spcAft>
                <a:spcPts val="0"/>
              </a:spcAft>
              <a:buNone/>
            </a:pPr>
            <a:r>
              <a:rPr lang="en"/>
              <a:t>Lets go through what we’re learned so far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b8b83d570_1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b8b83d570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tree structure: parent component -&gt; child components</a:t>
            </a:r>
            <a:endParaRPr/>
          </a:p>
          <a:p>
            <a:pPr marL="0" lvl="0" indent="0" algn="l" rtl="0">
              <a:spcBef>
                <a:spcPts val="0"/>
              </a:spcBef>
              <a:spcAft>
                <a:spcPts val="0"/>
              </a:spcAft>
              <a:buNone/>
            </a:pPr>
            <a:endParaRPr/>
          </a:p>
          <a:p>
            <a:pPr marL="0" lvl="0" indent="0" algn="l" rtl="0">
              <a:spcBef>
                <a:spcPts val="0"/>
              </a:spcBef>
              <a:spcAft>
                <a:spcPts val="0"/>
              </a:spcAft>
              <a:buNone/>
            </a:pPr>
            <a:r>
              <a:rPr lang="en"/>
              <a:t>At the top (App) we have what is called the root component that represents your entire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Tree structure useful when outlining your website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a6f50f96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a6f50f96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to recap… {just list}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ab0820e78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ab0820e78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look at some key features of components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c8e6a945e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c8e6a945e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figure out how we can use components to our advantage by generalizing a specific feature within our app into something we can reuse.</a:t>
            </a:r>
            <a:endParaRPr/>
          </a:p>
          <a:p>
            <a:pPr marL="0" lvl="0" indent="0" algn="l" rtl="0">
              <a:spcBef>
                <a:spcPts val="0"/>
              </a:spcBef>
              <a:spcAft>
                <a:spcPts val="0"/>
              </a:spcAft>
              <a:buNone/>
            </a:pPr>
            <a:endParaRPr/>
          </a:p>
          <a:p>
            <a:pPr marL="0" lvl="0" indent="0" algn="l" rtl="0">
              <a:spcBef>
                <a:spcPts val="0"/>
              </a:spcBef>
              <a:spcAft>
                <a:spcPts val="0"/>
              </a:spcAft>
              <a:buNone/>
            </a:pPr>
            <a:r>
              <a:rPr lang="en"/>
              <a:t>The keyword here is reusability, we want some way to make the comment component reusable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b8b83d57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b8b83d57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are some parts of this comment that we can generalize for reusability?  </a:t>
            </a:r>
            <a:endParaRPr i="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0b8b83d570_1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0b8b83d570_1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that’s it! It’s that simple. If we can code up the skeleton to display this, we can just pass in different data to the comment component and render any comment on Facebook.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This is all the comment component is; it is a </a:t>
            </a:r>
            <a:r>
              <a:rPr lang="en" i="1">
                <a:solidFill>
                  <a:schemeClr val="dk1"/>
                </a:solidFill>
              </a:rPr>
              <a:t>skeleton</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ab0820e78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ab0820e78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do comments contain content then? All we have to do now is feed in data… But how?</a:t>
            </a:r>
            <a:endParaRPr i="1">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b8b83d570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b8b83d570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props. Think of these as inputs, properties, arguments,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Strict parent-child relationship. Props go from parent to child.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b8b83d570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b8b83d570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again, we want comments to be under a single post, which is the parent component here.</a:t>
            </a:r>
            <a:endParaRPr/>
          </a:p>
          <a:p>
            <a:pPr marL="0" lvl="0" indent="0" algn="l" rtl="0">
              <a:spcBef>
                <a:spcPts val="0"/>
              </a:spcBef>
              <a:spcAft>
                <a:spcPts val="0"/>
              </a:spcAft>
              <a:buNone/>
            </a:pPr>
            <a:endParaRPr/>
          </a:p>
          <a:p>
            <a:pPr marL="0" lvl="0" indent="0" algn="l" rtl="0">
              <a:spcBef>
                <a:spcPts val="0"/>
              </a:spcBef>
              <a:spcAft>
                <a:spcPts val="0"/>
              </a:spcAft>
              <a:buNone/>
            </a:pPr>
            <a:r>
              <a:rPr lang="en"/>
              <a:t>How do we get the rendered comment?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0b8b83d570_1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0b8b83d570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this more in depth for rendering a comment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b88e739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b88e739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look at an example of a website and try to build it with the tools we currently have</a:t>
            </a:r>
            <a:endParaRPr/>
          </a:p>
          <a:p>
            <a:pPr marL="0" lvl="0" indent="0" algn="l" rtl="0">
              <a:spcBef>
                <a:spcPts val="0"/>
              </a:spcBef>
              <a:spcAft>
                <a:spcPts val="0"/>
              </a:spcAft>
              <a:buNone/>
            </a:pPr>
            <a:endParaRPr/>
          </a:p>
          <a:p>
            <a:pPr marL="0" lvl="0" indent="0" algn="l" rtl="0">
              <a:spcBef>
                <a:spcPts val="0"/>
              </a:spcBef>
              <a:spcAft>
                <a:spcPts val="0"/>
              </a:spcAft>
              <a:buNone/>
            </a:pPr>
            <a:r>
              <a:rPr lang="en"/>
              <a:t>Example facebook feed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ab0820e784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ab0820e78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we’ll want to pass props from the parent component to the child component. We pass the name, comment content, and date posted.</a:t>
            </a:r>
            <a:endParaRPr/>
          </a:p>
          <a:p>
            <a:pPr marL="0" lvl="0" indent="0" algn="l" rtl="0">
              <a:spcBef>
                <a:spcPts val="0"/>
              </a:spcBef>
              <a:spcAft>
                <a:spcPts val="0"/>
              </a:spcAft>
              <a:buNone/>
            </a:pPr>
            <a:r>
              <a:rPr lang="en"/>
              <a:t>{Summarize props}</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But why are we passing those props from the parent to the child, when those data are specific to the child?</a:t>
            </a:r>
            <a:endParaRPr/>
          </a:p>
          <a:p>
            <a:pPr marL="457200" lvl="0" indent="-317500" algn="l" rtl="0">
              <a:spcBef>
                <a:spcPts val="0"/>
              </a:spcBef>
              <a:spcAft>
                <a:spcPts val="0"/>
              </a:spcAft>
              <a:buSzPts val="1400"/>
              <a:buChar char="-"/>
            </a:pPr>
            <a:r>
              <a:rPr lang="en"/>
              <a:t>When we first build our app, we don’t know how many comments there are going to be under a single post</a:t>
            </a:r>
            <a:endParaRPr/>
          </a:p>
          <a:p>
            <a:pPr marL="457200" lvl="0" indent="-317500" algn="l" rtl="0">
              <a:spcBef>
                <a:spcPts val="0"/>
              </a:spcBef>
              <a:spcAft>
                <a:spcPts val="0"/>
              </a:spcAft>
              <a:buSzPts val="1400"/>
              <a:buChar char="-"/>
            </a:pPr>
            <a:r>
              <a:rPr lang="en"/>
              <a:t>So you can imagine the post has to listen from the server to see if there is a new comment, then render a new instance of a Comment and pass in the data as props</a:t>
            </a:r>
            <a:endParaRPr/>
          </a:p>
          <a:p>
            <a:pPr marL="457200" lvl="0" indent="-317500" algn="l" rtl="0">
              <a:spcBef>
                <a:spcPts val="0"/>
              </a:spcBef>
              <a:spcAft>
                <a:spcPts val="0"/>
              </a:spcAft>
              <a:buSzPts val="1400"/>
              <a:buChar char="-"/>
            </a:pPr>
            <a:r>
              <a:rPr lang="en"/>
              <a:t>We’ll get to this later, but we can store our comments in an array that the Post component will hold, in something called a state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b8b83d570_1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b8b83d570_1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important things.</a:t>
            </a:r>
            <a:endParaRPr/>
          </a:p>
          <a:p>
            <a:pPr marL="0" lvl="0" indent="0" algn="l" rtl="0">
              <a:spcBef>
                <a:spcPts val="0"/>
              </a:spcBef>
              <a:spcAft>
                <a:spcPts val="0"/>
              </a:spcAft>
              <a:buNone/>
            </a:pPr>
            <a:r>
              <a:rPr lang="en"/>
              <a:t>1. Props are immutable; this is a fundamental principle of React!</a:t>
            </a:r>
            <a:endParaRPr/>
          </a:p>
          <a:p>
            <a:pPr marL="0" lvl="0" indent="0" algn="l" rtl="0">
              <a:spcBef>
                <a:spcPts val="0"/>
              </a:spcBef>
              <a:spcAft>
                <a:spcPts val="0"/>
              </a:spcAft>
              <a:buNone/>
            </a:pPr>
            <a:r>
              <a:rPr lang="en"/>
              <a:t>We should not be modifying props within the component since we are treating them as inputs to the component and we don’t want to be changing inputs arbitrarily…</a:t>
            </a:r>
            <a:endParaRPr/>
          </a:p>
          <a:p>
            <a:pPr marL="0" lvl="0" indent="0" algn="l" rtl="0">
              <a:spcBef>
                <a:spcPts val="0"/>
              </a:spcBef>
              <a:spcAft>
                <a:spcPts val="0"/>
              </a:spcAft>
              <a:buNone/>
            </a:pPr>
            <a:r>
              <a:rPr lang="en"/>
              <a:t>instead, we should get the parent component to pass in new props.</a:t>
            </a:r>
            <a:endParaRPr/>
          </a:p>
          <a:p>
            <a:pPr marL="0" lvl="0" indent="0" algn="l" rtl="0">
              <a:spcBef>
                <a:spcPts val="0"/>
              </a:spcBef>
              <a:spcAft>
                <a:spcPts val="0"/>
              </a:spcAft>
              <a:buNone/>
            </a:pPr>
            <a:r>
              <a:rPr lang="en"/>
              <a:t>In react, the component automatically updates whenever props change (if people ask, this is just the design decision the React developers chose)</a:t>
            </a:r>
            <a:endParaRPr/>
          </a:p>
          <a:p>
            <a:pPr marL="0" lvl="0" indent="0" algn="l" rtl="0">
              <a:spcBef>
                <a:spcPts val="0"/>
              </a:spcBef>
              <a:spcAft>
                <a:spcPts val="0"/>
              </a:spcAft>
              <a:buNone/>
            </a:pPr>
            <a:r>
              <a:rPr lang="en"/>
              <a:t>2. Props can NOT be passed back from child to parent. This is a strict one way street  </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0b8b83d57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0b8b83d57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so now we have props passed in, what else are we missing? Are we done making Facebook?</a:t>
            </a:r>
            <a:endParaRPr i="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ab0820e78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ab0820e78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b8b83d570_1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b8b83d570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Sort of like memory. they are private and mutable. Only a unique instance of a Comment component can access how many likes it has, and only that instance of the component can change how many likes it has.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8e770ec53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8e770ec53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e770ec53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8e770ec53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contains information about every single comment in an array. We can think about this comment data as a single Javascript object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8e770ec53d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8e770ec53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8e770ec53d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8e770ec53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8e770ec53d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8e770ec53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some motivating examples for why we’d want to use state and put it in the Post component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b88e739a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b88e739a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got the friends section on the left so maybe ill make some div tags,</a:t>
            </a:r>
            <a:endParaRPr/>
          </a:p>
          <a:p>
            <a:pPr marL="0" lvl="0" indent="0" algn="l" rtl="0">
              <a:spcBef>
                <a:spcPts val="0"/>
              </a:spcBef>
              <a:spcAft>
                <a:spcPts val="0"/>
              </a:spcAft>
              <a:buNone/>
            </a:pPr>
            <a:r>
              <a:rPr lang="en"/>
              <a:t>Give them some styles with css using classes</a:t>
            </a:r>
            <a:endParaRPr/>
          </a:p>
          <a:p>
            <a:pPr marL="0" lvl="0" indent="0" algn="l" rtl="0">
              <a:spcBef>
                <a:spcPts val="0"/>
              </a:spcBef>
              <a:spcAft>
                <a:spcPts val="0"/>
              </a:spcAft>
              <a:buNone/>
            </a:pPr>
            <a:endParaRPr/>
          </a:p>
          <a:p>
            <a:pPr marL="0" lvl="0" indent="0" algn="l" rtl="0">
              <a:spcBef>
                <a:spcPts val="0"/>
              </a:spcBef>
              <a:spcAft>
                <a:spcPts val="0"/>
              </a:spcAft>
              <a:buNone/>
            </a:pPr>
            <a:r>
              <a:rPr lang="en"/>
              <a:t>Theres a ton of people here  so i better get working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8e770ec53d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8e770ec53d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would not know what data to display if &lt;Comment/&gt; kept its own state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ad30f64f91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ad30f64f9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context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8e770ec53d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8e770ec53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best implement this in React? </a:t>
            </a:r>
            <a:endParaRPr/>
          </a:p>
          <a:p>
            <a:pPr marL="0" lvl="0" indent="0" algn="l" rtl="0">
              <a:spcBef>
                <a:spcPts val="0"/>
              </a:spcBef>
              <a:spcAft>
                <a:spcPts val="0"/>
              </a:spcAft>
              <a:buNone/>
            </a:pPr>
            <a:r>
              <a:rPr lang="en"/>
              <a:t>Note our component tree diagram on the right, we have a comment that has multiple replies as child components. </a:t>
            </a:r>
            <a:endParaRPr/>
          </a:p>
          <a:p>
            <a:pPr marL="0" lvl="0" indent="0" algn="l" rtl="0">
              <a:spcBef>
                <a:spcPts val="0"/>
              </a:spcBef>
              <a:spcAft>
                <a:spcPts val="0"/>
              </a:spcAft>
              <a:buNone/>
            </a:pPr>
            <a:r>
              <a:rPr lang="en"/>
              <a:t>See the hint also.</a:t>
            </a:r>
            <a:endParaRPr/>
          </a:p>
          <a:p>
            <a:pPr marL="0" lvl="0" indent="0" algn="l" rtl="0">
              <a:spcBef>
                <a:spcPts val="0"/>
              </a:spcBef>
              <a:spcAft>
                <a:spcPts val="0"/>
              </a:spcAft>
              <a:buNone/>
            </a:pPr>
            <a:r>
              <a:rPr lang="en"/>
              <a:t>Raise your hand if A…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ad30f64f91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ad30f64f91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ad30f64f91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ad30f64f91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8e770ec53d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8e770ec53d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so now we have props passed in, what else are we missing? Are we done making Facebook?</a:t>
            </a:r>
            <a:endParaRPr i="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cb6c1904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cb6c1904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have state, we can keep track of things like whether or not you’ve liked this comment!</a:t>
            </a:r>
            <a:endParaRPr i="1"/>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c8a91cb808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c8a91cb80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 to KEn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ee575f557a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ee575f557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c7bde6a3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c7bde6a3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for now we’ll go through writing this comment reply component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8a91cb8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c8a91cb8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Oh man theres also the posts on the right</a:t>
            </a:r>
            <a:endParaRPr/>
          </a:p>
          <a:p>
            <a:pPr marL="0" lvl="0" indent="0" algn="l" rtl="0">
              <a:spcBef>
                <a:spcPts val="0"/>
              </a:spcBef>
              <a:spcAft>
                <a:spcPts val="0"/>
              </a:spcAft>
              <a:buNone/>
            </a:pPr>
            <a:r>
              <a:rPr lang="en"/>
              <a:t>Time to make more divs, style all of them</a:t>
            </a:r>
            <a:endParaRPr/>
          </a:p>
          <a:p>
            <a:pPr marL="0" lvl="0" indent="0" algn="l" rtl="0">
              <a:spcBef>
                <a:spcPts val="0"/>
              </a:spcBef>
              <a:spcAft>
                <a:spcPts val="0"/>
              </a:spcAft>
              <a:buNone/>
            </a:pPr>
            <a:r>
              <a:rPr lang="en"/>
              <a:t>God i have hundreds of posts</a:t>
            </a:r>
            <a:endParaRPr/>
          </a:p>
          <a:p>
            <a:pPr marL="0" lvl="0" indent="0" algn="l" rtl="0">
              <a:spcBef>
                <a:spcPts val="0"/>
              </a:spcBef>
              <a:spcAft>
                <a:spcPts val="0"/>
              </a:spcAft>
              <a:buNone/>
            </a:pPr>
            <a:r>
              <a:rPr lang="en"/>
              <a:t>And i havent even made anything intereactive yet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ad6e06e04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ad6e06e04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for now we’ll go through writing this comment reply component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0b8b83d570_1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0b8b83d570_1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ee575f557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ee575f55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ee575f557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ee575f557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ee575f557a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ee575f557a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ee575f557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ee575f557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ee575f557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ee575f55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ee575f557a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ee575f557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have any ideas????? (Hint: it involves using the inputs of the component) (line 3)</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ad411de73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ad411de73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ee575f557a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ee575f557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8a91cb80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c8a91cb80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we can use flex to organize all of this, but unfortunately this doesn’t solve our original problem, we have way too much code!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ee575f557a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ee575f557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ad411de73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ad411de73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ad411de73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2ad411de73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ad411de73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ad411de73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ee575f557a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ee575f557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ee575f557a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ee575f557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d776bcfb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d776bcfb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acbd2e3d6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acbd2e3d6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time…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ad72cb0055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ad72cb005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We added props to our component to make it reusable.</a:t>
            </a:r>
            <a:endParaRPr sz="1700" b="1"/>
          </a:p>
          <a:p>
            <a:pPr marL="0" lvl="0" indent="0" algn="l" rtl="0">
              <a:spcBef>
                <a:spcPts val="0"/>
              </a:spcBef>
              <a:spcAft>
                <a:spcPts val="0"/>
              </a:spcAft>
              <a:buNone/>
            </a:pPr>
            <a:r>
              <a:rPr lang="en" sz="1700" b="1"/>
              <a:t>Now, let’s add a state to our component to maintain component-specified information that can’t easily be passed down as a prop.</a:t>
            </a:r>
            <a:endParaRPr sz="1700" b="1"/>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ad6e06e04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ad6e06e04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We added props to our component to make it reusable.</a:t>
            </a:r>
            <a:endParaRPr sz="1700" b="1"/>
          </a:p>
          <a:p>
            <a:pPr marL="0" lvl="0" indent="0" algn="l" rtl="0">
              <a:spcBef>
                <a:spcPts val="0"/>
              </a:spcBef>
              <a:spcAft>
                <a:spcPts val="0"/>
              </a:spcAft>
              <a:buNone/>
            </a:pPr>
            <a:r>
              <a:rPr lang="en" sz="1700" b="1"/>
              <a:t>Now, let’s add a state to our component to maintain component-specified information that can’t easily be passed down as a prop.</a:t>
            </a:r>
            <a:endParaRPr sz="1700"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b8b83d570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b8b83d57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ad411de73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ad411de73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[After reading] Take a moment to internalize this.</a:t>
            </a:r>
            <a:endParaRPr b="1"/>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ee575f557a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ee575f557a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ee575f557a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ee575f557a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explain how to update the state in the next example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ee575f557a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ee575f557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ee575f557a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ee575f557a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gonna want to do the file where we are going to define this replies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CommentReply.js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cb6c19048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cb6c19048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That’s all the most important content we had to cover in this lecture. Any questions?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ee575f557a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ee575f557a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fe6926a6d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fe6926a6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that we’ve seen how to code a singular component, let’s put everything together and see how several components can come together to make a website.</a:t>
            </a:r>
            <a:endParaRPr/>
          </a:p>
          <a:p>
            <a:pPr marL="0" lvl="0" indent="0" algn="l" rtl="0">
              <a:spcBef>
                <a:spcPts val="0"/>
              </a:spcBef>
              <a:spcAft>
                <a:spcPts val="0"/>
              </a:spcAft>
              <a:buNone/>
            </a:pPr>
            <a:r>
              <a:rPr lang="en" b="1"/>
              <a:t>What is the top level component that we’re going to need for this profile???</a:t>
            </a:r>
            <a:endParaRPr/>
          </a:p>
          <a:p>
            <a:pPr marL="0" lvl="0" indent="0" algn="l" rtl="0">
              <a:spcBef>
                <a:spcPts val="0"/>
              </a:spcBef>
              <a:spcAft>
                <a:spcPts val="0"/>
              </a:spcAft>
              <a:buNone/>
            </a:pPr>
            <a:r>
              <a:rPr lang="en"/>
              <a:t>App</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ad411de73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ad411de73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anyone shout out some of the components we can make from this site?</a:t>
            </a:r>
            <a:endParaRPr/>
          </a:p>
          <a:p>
            <a:pPr marL="0" lvl="0" indent="0" algn="l" rtl="0">
              <a:spcBef>
                <a:spcPts val="0"/>
              </a:spcBef>
              <a:spcAft>
                <a:spcPts val="0"/>
              </a:spcAft>
              <a:buNone/>
            </a:pPr>
            <a:endParaRPr/>
          </a:p>
          <a:p>
            <a:pPr marL="0" lvl="0" indent="0" algn="l" rtl="0">
              <a:spcBef>
                <a:spcPts val="0"/>
              </a:spcBef>
              <a:spcAft>
                <a:spcPts val="0"/>
              </a:spcAft>
              <a:buNone/>
            </a:pPr>
            <a:r>
              <a:rPr lang="en"/>
              <a:t>NavBar, Intro, Photos, Post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10a6f50f96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10a6f50f96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b8b83d5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b8b83d5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told u u cold code all of this in one line</a:t>
            </a:r>
            <a:endParaRPr/>
          </a:p>
          <a:p>
            <a:pPr marL="0" lvl="0" indent="0" algn="l" rtl="0">
              <a:spcBef>
                <a:spcPts val="0"/>
              </a:spcBef>
              <a:spcAft>
                <a:spcPts val="0"/>
              </a:spcAft>
              <a:buNone/>
            </a:pPr>
            <a:endParaRPr/>
          </a:p>
          <a:p>
            <a:pPr marL="0" lvl="0" indent="0" algn="l" rtl="0">
              <a:spcBef>
                <a:spcPts val="0"/>
              </a:spcBef>
              <a:spcAft>
                <a:spcPts val="0"/>
              </a:spcAft>
              <a:buNone/>
            </a:pPr>
            <a:r>
              <a:rPr lang="en"/>
              <a:t>A fake html tag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ad411de73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2ad411de73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2acfc03137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2acfc03137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acfc03137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acfc03137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c8a91cb80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c8a91cb80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going to be our component tree structure. To make it simple, we’re not going to go further than one layer down, but in reality you’ll want to have a post body and comments on a post.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0a6f50f96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0a6f50f96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up is coding App.js. This is the skeleton for our entire website. </a:t>
            </a:r>
            <a:r>
              <a:rPr lang="en" b="1"/>
              <a:t>LOOK AT HOW CLEAN OUR CODE IS BC OF REACT COMPONENTS!</a:t>
            </a:r>
            <a:endParaRPr b="1"/>
          </a:p>
          <a:p>
            <a:pPr marL="0" lvl="0" indent="0" algn="l" rtl="0">
              <a:spcBef>
                <a:spcPts val="0"/>
              </a:spcBef>
              <a:spcAft>
                <a:spcPts val="0"/>
              </a:spcAft>
              <a:buNone/>
            </a:pPr>
            <a:endParaRPr/>
          </a:p>
          <a:p>
            <a:pPr marL="0" lvl="0" indent="0" algn="l" rtl="0">
              <a:spcBef>
                <a:spcPts val="0"/>
              </a:spcBef>
              <a:spcAft>
                <a:spcPts val="0"/>
              </a:spcAft>
              <a:buNone/>
            </a:pPr>
            <a:r>
              <a:rPr lang="en"/>
              <a:t>We put one component in each file. We’re importing all the components from their respective files on the top.</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2ad411de73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2ad411de73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up is coding App.js. This is the skeleton for our entire website.</a:t>
            </a:r>
            <a:endParaRPr/>
          </a:p>
          <a:p>
            <a:pPr marL="0" lvl="0" indent="0" algn="l" rtl="0">
              <a:spcBef>
                <a:spcPts val="0"/>
              </a:spcBef>
              <a:spcAft>
                <a:spcPts val="0"/>
              </a:spcAft>
              <a:buNone/>
            </a:pPr>
            <a:endParaRPr/>
          </a:p>
          <a:p>
            <a:pPr marL="0" lvl="0" indent="0" algn="l" rtl="0">
              <a:spcBef>
                <a:spcPts val="0"/>
              </a:spcBef>
              <a:spcAft>
                <a:spcPts val="0"/>
              </a:spcAft>
              <a:buNone/>
            </a:pPr>
            <a:r>
              <a:rPr lang="en"/>
              <a:t>We’re importing all the components from their respective files on the top.</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components are just functions that can take in props, and they output JSX, or HTML-like, code.</a:t>
            </a:r>
            <a:endParaRPr/>
          </a:p>
          <a:p>
            <a:pPr marL="0" lvl="0" indent="0" algn="l" rtl="0">
              <a:spcBef>
                <a:spcPts val="0"/>
              </a:spcBef>
              <a:spcAft>
                <a:spcPts val="0"/>
              </a:spcAft>
              <a:buNone/>
            </a:pPr>
            <a:endParaRPr/>
          </a:p>
          <a:p>
            <a:pPr marL="0" lvl="0" indent="0" algn="l" rtl="0">
              <a:spcBef>
                <a:spcPts val="0"/>
              </a:spcBef>
              <a:spcAft>
                <a:spcPts val="0"/>
              </a:spcAft>
              <a:buNone/>
            </a:pPr>
            <a:r>
              <a:rPr lang="en"/>
              <a:t>The App function is going to output the skeleton for our website.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acbd2e3d6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acbd2e3d6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the definition of props. They are inputs passed from a parent component to a child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We can pass props to a child component by listing them when we call the component tag. Here, we’re passing in the properties </a:t>
            </a:r>
            <a:r>
              <a:rPr lang="en" i="1"/>
              <a:t>name</a:t>
            </a:r>
            <a:r>
              <a:rPr lang="en"/>
              <a:t> and </a:t>
            </a:r>
            <a:r>
              <a:rPr lang="en" i="1"/>
              <a:t>text</a:t>
            </a:r>
            <a:r>
              <a:rPr lang="en"/>
              <a:t> as two props. React automatically packages this syntax into an Object that has properties name and text. We usually call that object </a:t>
            </a:r>
            <a:r>
              <a:rPr lang="en" i="1"/>
              <a:t>props</a:t>
            </a:r>
            <a:r>
              <a:rPr lang="en"/>
              <a:t>, and have it as an input for the child component, in this case Post.</a:t>
            </a:r>
            <a:endParaRPr/>
          </a:p>
          <a:p>
            <a:pPr marL="0" lvl="0" indent="0" algn="l" rtl="0">
              <a:spcBef>
                <a:spcPts val="0"/>
              </a:spcBef>
              <a:spcAft>
                <a:spcPts val="0"/>
              </a:spcAft>
              <a:buNone/>
            </a:pPr>
            <a:endParaRPr/>
          </a:p>
          <a:p>
            <a:pPr marL="0" lvl="0" indent="0" algn="l" rtl="0">
              <a:spcBef>
                <a:spcPts val="0"/>
              </a:spcBef>
              <a:spcAft>
                <a:spcPts val="0"/>
              </a:spcAft>
              <a:buNone/>
            </a:pPr>
            <a:r>
              <a:rPr lang="en"/>
              <a:t>So now, we want to pass data from App into the rest of our website, to make our child components as reusable as possible. Let’s do that.</a:t>
            </a:r>
            <a:endParaRPr/>
          </a:p>
          <a:p>
            <a:pPr marL="0" lvl="0" indent="0" algn="l" rtl="0">
              <a:spcBef>
                <a:spcPts val="0"/>
              </a:spcBef>
              <a:spcAft>
                <a:spcPts val="0"/>
              </a:spcAft>
              <a:buNone/>
            </a:pPr>
            <a:endParaRPr/>
          </a:p>
          <a:p>
            <a:pPr marL="0" lvl="0" indent="0" algn="l" rtl="0">
              <a:spcBef>
                <a:spcPts val="0"/>
              </a:spcBef>
              <a:spcAft>
                <a:spcPts val="0"/>
              </a:spcAft>
              <a:buNone/>
            </a:pPr>
            <a:r>
              <a:rPr lang="en" sz="1400" b="1">
                <a:solidFill>
                  <a:schemeClr val="dk1"/>
                </a:solidFill>
                <a:latin typeface="Courier New"/>
                <a:ea typeface="Courier New"/>
                <a:cs typeface="Courier New"/>
                <a:sym typeface="Courier New"/>
              </a:rPr>
              <a:t>props</a:t>
            </a:r>
            <a:r>
              <a:rPr lang="en" sz="1400">
                <a:solidFill>
                  <a:schemeClr val="dk1"/>
                </a:solidFill>
                <a:latin typeface="Open Sans"/>
                <a:ea typeface="Open Sans"/>
                <a:cs typeface="Open Sans"/>
                <a:sym typeface="Open Sans"/>
              </a:rPr>
              <a:t> turns into a Javascript Object:</a:t>
            </a:r>
            <a:r>
              <a:rPr lang="en" sz="1400" b="1">
                <a:solidFill>
                  <a:schemeClr val="dk1"/>
                </a:solidFill>
                <a:latin typeface="Open Sans"/>
                <a:ea typeface="Open Sans"/>
                <a:cs typeface="Open Sans"/>
                <a:sym typeface="Open Sans"/>
              </a:rPr>
              <a:t> {name: "Kenneth", text: "Welcome to web lab!"} </a:t>
            </a:r>
            <a:br>
              <a:rPr lang="en" sz="1400" b="1">
                <a:solidFill>
                  <a:schemeClr val="dk1"/>
                </a:solidFill>
                <a:latin typeface="Open Sans"/>
                <a:ea typeface="Open Sans"/>
                <a:cs typeface="Open Sans"/>
                <a:sym typeface="Open Sans"/>
              </a:rPr>
            </a:br>
            <a:r>
              <a:rPr lang="en" sz="1400">
                <a:solidFill>
                  <a:schemeClr val="dk1"/>
                </a:solidFill>
                <a:latin typeface="Open Sans"/>
                <a:ea typeface="Open Sans"/>
                <a:cs typeface="Open Sans"/>
                <a:sym typeface="Open Sans"/>
              </a:rPr>
              <a:t>with properties </a:t>
            </a:r>
            <a:r>
              <a:rPr lang="en" sz="1400" b="1">
                <a:solidFill>
                  <a:schemeClr val="dk1"/>
                </a:solidFill>
                <a:latin typeface="Courier New"/>
                <a:ea typeface="Courier New"/>
                <a:cs typeface="Courier New"/>
                <a:sym typeface="Courier New"/>
              </a:rPr>
              <a:t>name</a:t>
            </a:r>
            <a:r>
              <a:rPr lang="en" sz="1400">
                <a:solidFill>
                  <a:schemeClr val="dk1"/>
                </a:solidFill>
                <a:latin typeface="Open Sans"/>
                <a:ea typeface="Open Sans"/>
                <a:cs typeface="Open Sans"/>
                <a:sym typeface="Open Sans"/>
              </a:rPr>
              <a:t> and </a:t>
            </a:r>
            <a:r>
              <a:rPr lang="en" sz="1400" b="1">
                <a:solidFill>
                  <a:schemeClr val="dk1"/>
                </a:solidFill>
                <a:latin typeface="Courier New"/>
                <a:ea typeface="Courier New"/>
                <a:cs typeface="Courier New"/>
                <a:sym typeface="Courier New"/>
              </a:rPr>
              <a:t>text</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ee575f557a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1ee575f557a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we’re passing in all the displayed data…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ad411de73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2ad411de73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focus on the Intro component. This is what it’s like without props. We have to hard code in the data.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0a6f8c02dc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0a6f8c02d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focus on the Intro component. This is what it’s like without props. We have to hard code in the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b8b83d57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b8b83d57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facebook isnt actually a linen of code so</a:t>
            </a:r>
            <a:endParaRPr/>
          </a:p>
          <a:p>
            <a:pPr marL="0" lvl="0" indent="0" algn="l" rtl="0">
              <a:spcBef>
                <a:spcPts val="0"/>
              </a:spcBef>
              <a:spcAft>
                <a:spcPts val="0"/>
              </a:spcAft>
              <a:buNone/>
            </a:pPr>
            <a:endParaRPr/>
          </a:p>
          <a:p>
            <a:pPr marL="0" lvl="0" indent="0" algn="l" rtl="0">
              <a:spcBef>
                <a:spcPts val="0"/>
              </a:spcBef>
              <a:spcAft>
                <a:spcPts val="0"/>
              </a:spcAft>
              <a:buNone/>
            </a:pPr>
            <a:r>
              <a:rPr lang="en"/>
              <a:t>Its actually defined in its own file: Facebook.js </a:t>
            </a:r>
            <a:endParaRPr/>
          </a:p>
          <a:p>
            <a:pPr marL="0" lvl="0" indent="0" algn="l" rtl="0">
              <a:spcBef>
                <a:spcPts val="0"/>
              </a:spcBef>
              <a:spcAft>
                <a:spcPts val="0"/>
              </a:spcAft>
              <a:buNone/>
            </a:pPr>
            <a:endParaRPr/>
          </a:p>
          <a:p>
            <a:pPr marL="0" lvl="0" indent="0" algn="l" rtl="0">
              <a:spcBef>
                <a:spcPts val="0"/>
              </a:spcBef>
              <a:spcAft>
                <a:spcPts val="0"/>
              </a:spcAft>
              <a:buNone/>
            </a:pPr>
            <a:r>
              <a:rPr lang="en"/>
              <a:t>And in it we see that this fake HTML tag Facebook is defined with other things similar to it like, Nav, frens, and feed</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10a6f50f969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10a6f50f96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App, recall that we need to pass in the data. We aren't losing any data, but now Intro.js is reusable instead of unique to only one person.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a6f50f96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a6f50f96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code up the Photos component.</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0a6f8c02dc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10a6f8c02d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1c8e6a945e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1c8e6a945e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let’s code the Post component.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c8e6a945e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c8e6a945e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do the same thing, and replace the data with props that we pass in from App.js.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chemeClr val="dk1"/>
                </a:solidFill>
              </a:rPr>
              <a:t>But now, can anyone tell me why this component is a bit different from our other ones?...</a:t>
            </a:r>
            <a:endParaRPr b="1"/>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c8e6a945e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c8e6a945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need to store whether the post is liked or not, which is unique to each Post. (DON’T ask yet)</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acfc03137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acfc03137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again, our variable numLikes need to be stored in the component privately, and we need to be able to update it. What is the best way to store numLikes??</a:t>
            </a:r>
            <a:endParaRPr/>
          </a:p>
          <a:p>
            <a:pPr marL="0" lvl="0" indent="0" algn="l" rtl="0">
              <a:spcBef>
                <a:spcPts val="0"/>
              </a:spcBef>
              <a:spcAft>
                <a:spcPts val="0"/>
              </a:spcAft>
              <a:buNone/>
            </a:pPr>
            <a:endParaRPr/>
          </a:p>
          <a:p>
            <a:pPr marL="0" lvl="0" indent="0" algn="l" rtl="0">
              <a:spcBef>
                <a:spcPts val="0"/>
              </a:spcBef>
              <a:spcAft>
                <a:spcPts val="0"/>
              </a:spcAft>
              <a:buNone/>
            </a:pPr>
            <a:r>
              <a:rPr lang="en" b="1"/>
              <a:t>Can anyone answer the the best way to store numLikes??</a:t>
            </a:r>
            <a:endParaRPr b="1"/>
          </a:p>
          <a:p>
            <a:pPr marL="0" lvl="0" indent="0" algn="l" rtl="0">
              <a:spcBef>
                <a:spcPts val="0"/>
              </a:spcBef>
              <a:spcAft>
                <a:spcPts val="0"/>
              </a:spcAft>
              <a:buNone/>
            </a:pPr>
            <a:endParaRPr/>
          </a:p>
          <a:p>
            <a:pPr marL="0" lvl="0" indent="0" algn="l" rtl="0">
              <a:spcBef>
                <a:spcPts val="0"/>
              </a:spcBef>
              <a:spcAft>
                <a:spcPts val="0"/>
              </a:spcAft>
              <a:buNone/>
            </a:pPr>
            <a:r>
              <a:rPr lang="en"/>
              <a:t>State!...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acfc03137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acfc03137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acfc03137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acfc03137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React defines a specific syntax you need to use when defining a new state.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numLikes is the name of the state, and setNumLikes is the function to update the state. setNumLikes takes in a new numLikes as an input.</a:t>
            </a:r>
            <a:endParaRPr/>
          </a:p>
          <a:p>
            <a:pPr marL="0" lvl="0" indent="0" algn="l" rtl="0">
              <a:spcBef>
                <a:spcPts val="0"/>
              </a:spcBef>
              <a:spcAft>
                <a:spcPts val="0"/>
              </a:spcAft>
              <a:buNone/>
            </a:pPr>
            <a:r>
              <a:rPr lang="en"/>
              <a:t>useState(0) initializes the state to 0.</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(Setting the state triggers the page to rerender and automatically update the state if it is displayed)</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10a6f8c02d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10a6f8c02d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React defines a specific syntax you need to use when defining a new state.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numLikes is the name of the state, and setNumLikes is the function to update the state. setNumLikes takes in a new numLikes as an input.</a:t>
            </a:r>
            <a:endParaRPr/>
          </a:p>
          <a:p>
            <a:pPr marL="0" lvl="0" indent="0" algn="l" rtl="0">
              <a:spcBef>
                <a:spcPts val="0"/>
              </a:spcBef>
              <a:spcAft>
                <a:spcPts val="0"/>
              </a:spcAft>
              <a:buNone/>
            </a:pPr>
            <a:r>
              <a:rPr lang="en"/>
              <a:t>useState(0) initializes the state to 0.</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(Setting the state triggers the page to rerender and automatically update the state if it is displayed)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96DF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2DAFF"/>
              </a:buClr>
              <a:buSzPts val="2800"/>
              <a:buNone/>
              <a:defRPr sz="2800">
                <a:solidFill>
                  <a:srgbClr val="D2DA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0A369D"/>
                </a:solidFill>
              </a:defRPr>
            </a:lvl1pPr>
            <a:lvl2pPr lvl="1">
              <a:buNone/>
              <a:defRPr>
                <a:solidFill>
                  <a:srgbClr val="0A369D"/>
                </a:solidFill>
              </a:defRPr>
            </a:lvl2pPr>
            <a:lvl3pPr lvl="2">
              <a:buNone/>
              <a:defRPr>
                <a:solidFill>
                  <a:srgbClr val="0A369D"/>
                </a:solidFill>
              </a:defRPr>
            </a:lvl3pPr>
            <a:lvl4pPr lvl="3">
              <a:buNone/>
              <a:defRPr>
                <a:solidFill>
                  <a:srgbClr val="0A369D"/>
                </a:solidFill>
              </a:defRPr>
            </a:lvl4pPr>
            <a:lvl5pPr lvl="4">
              <a:buNone/>
              <a:defRPr>
                <a:solidFill>
                  <a:srgbClr val="0A369D"/>
                </a:solidFill>
              </a:defRPr>
            </a:lvl5pPr>
            <a:lvl6pPr lvl="5">
              <a:buNone/>
              <a:defRPr>
                <a:solidFill>
                  <a:srgbClr val="0A369D"/>
                </a:solidFill>
              </a:defRPr>
            </a:lvl6pPr>
            <a:lvl7pPr lvl="6">
              <a:buNone/>
              <a:defRPr>
                <a:solidFill>
                  <a:srgbClr val="0A369D"/>
                </a:solidFill>
              </a:defRPr>
            </a:lvl7pPr>
            <a:lvl8pPr lvl="7">
              <a:buNone/>
              <a:defRPr>
                <a:solidFill>
                  <a:srgbClr val="0A369D"/>
                </a:solidFill>
              </a:defRPr>
            </a:lvl8pPr>
            <a:lvl9pPr lvl="8">
              <a:buNone/>
              <a:defRPr>
                <a:solidFill>
                  <a:srgbClr val="0A369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311708" y="1125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333F"/>
              </a:buClr>
              <a:buSzPts val="6000"/>
              <a:buNone/>
              <a:defRPr sz="6000">
                <a:solidFill>
                  <a:srgbClr val="CC333F"/>
                </a:solidFill>
              </a:defRPr>
            </a:lvl1pPr>
            <a:lvl2pPr lvl="1" algn="ctr" rtl="0">
              <a:spcBef>
                <a:spcPts val="0"/>
              </a:spcBef>
              <a:spcAft>
                <a:spcPts val="0"/>
              </a:spcAft>
              <a:buSzPts val="12000"/>
              <a:buFont typeface="Bubbler One"/>
              <a:buNone/>
              <a:defRPr sz="12000">
                <a:latin typeface="Bubbler One"/>
                <a:ea typeface="Bubbler One"/>
                <a:cs typeface="Bubbler One"/>
                <a:sym typeface="Bubbler One"/>
              </a:defRPr>
            </a:lvl2pPr>
            <a:lvl3pPr lvl="2" algn="ctr" rtl="0">
              <a:spcBef>
                <a:spcPts val="0"/>
              </a:spcBef>
              <a:spcAft>
                <a:spcPts val="0"/>
              </a:spcAft>
              <a:buSzPts val="12000"/>
              <a:buFont typeface="Bubbler One"/>
              <a:buNone/>
              <a:defRPr sz="12000">
                <a:latin typeface="Bubbler One"/>
                <a:ea typeface="Bubbler One"/>
                <a:cs typeface="Bubbler One"/>
                <a:sym typeface="Bubbler One"/>
              </a:defRPr>
            </a:lvl3pPr>
            <a:lvl4pPr lvl="3" algn="ctr" rtl="0">
              <a:spcBef>
                <a:spcPts val="0"/>
              </a:spcBef>
              <a:spcAft>
                <a:spcPts val="0"/>
              </a:spcAft>
              <a:buSzPts val="12000"/>
              <a:buFont typeface="Bubbler One"/>
              <a:buNone/>
              <a:defRPr sz="12000">
                <a:latin typeface="Bubbler One"/>
                <a:ea typeface="Bubbler One"/>
                <a:cs typeface="Bubbler One"/>
                <a:sym typeface="Bubbler One"/>
              </a:defRPr>
            </a:lvl4pPr>
            <a:lvl5pPr lvl="4" algn="ctr" rtl="0">
              <a:spcBef>
                <a:spcPts val="0"/>
              </a:spcBef>
              <a:spcAft>
                <a:spcPts val="0"/>
              </a:spcAft>
              <a:buSzPts val="12000"/>
              <a:buFont typeface="Bubbler One"/>
              <a:buNone/>
              <a:defRPr sz="12000">
                <a:latin typeface="Bubbler One"/>
                <a:ea typeface="Bubbler One"/>
                <a:cs typeface="Bubbler One"/>
                <a:sym typeface="Bubbler One"/>
              </a:defRPr>
            </a:lvl5pPr>
            <a:lvl6pPr lvl="5" algn="ctr" rtl="0">
              <a:spcBef>
                <a:spcPts val="0"/>
              </a:spcBef>
              <a:spcAft>
                <a:spcPts val="0"/>
              </a:spcAft>
              <a:buSzPts val="12000"/>
              <a:buFont typeface="Bubbler One"/>
              <a:buNone/>
              <a:defRPr sz="12000">
                <a:latin typeface="Bubbler One"/>
                <a:ea typeface="Bubbler One"/>
                <a:cs typeface="Bubbler One"/>
                <a:sym typeface="Bubbler One"/>
              </a:defRPr>
            </a:lvl6pPr>
            <a:lvl7pPr lvl="6" algn="ctr" rtl="0">
              <a:spcBef>
                <a:spcPts val="0"/>
              </a:spcBef>
              <a:spcAft>
                <a:spcPts val="0"/>
              </a:spcAft>
              <a:buSzPts val="12000"/>
              <a:buFont typeface="Bubbler One"/>
              <a:buNone/>
              <a:defRPr sz="12000">
                <a:latin typeface="Bubbler One"/>
                <a:ea typeface="Bubbler One"/>
                <a:cs typeface="Bubbler One"/>
                <a:sym typeface="Bubbler One"/>
              </a:defRPr>
            </a:lvl7pPr>
            <a:lvl8pPr lvl="7" algn="ctr" rtl="0">
              <a:spcBef>
                <a:spcPts val="0"/>
              </a:spcBef>
              <a:spcAft>
                <a:spcPts val="0"/>
              </a:spcAft>
              <a:buSzPts val="12000"/>
              <a:buFont typeface="Bubbler One"/>
              <a:buNone/>
              <a:defRPr sz="12000">
                <a:latin typeface="Bubbler One"/>
                <a:ea typeface="Bubbler One"/>
                <a:cs typeface="Bubbler One"/>
                <a:sym typeface="Bubbler One"/>
              </a:defRPr>
            </a:lvl8pPr>
            <a:lvl9pPr lvl="8" algn="ctr" rtl="0">
              <a:spcBef>
                <a:spcPts val="0"/>
              </a:spcBef>
              <a:spcAft>
                <a:spcPts val="0"/>
              </a:spcAft>
              <a:buSzPts val="12000"/>
              <a:buFont typeface="Bubbler One"/>
              <a:buNone/>
              <a:defRPr sz="12000">
                <a:latin typeface="Bubbler One"/>
                <a:ea typeface="Bubbler One"/>
                <a:cs typeface="Bubbler One"/>
                <a:sym typeface="Bubbler One"/>
              </a:defRPr>
            </a:lvl9pPr>
          </a:lstStyle>
          <a:p>
            <a:endParaRPr/>
          </a:p>
        </p:txBody>
      </p:sp>
      <p:sp>
        <p:nvSpPr>
          <p:cNvPr id="52" name="Google Shape;52;p13"/>
          <p:cNvSpPr txBox="1">
            <a:spLocks noGrp="1"/>
          </p:cNvSpPr>
          <p:nvPr>
            <p:ph type="subTitle" idx="1"/>
          </p:nvPr>
        </p:nvSpPr>
        <p:spPr>
          <a:xfrm>
            <a:off x="311700" y="26817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548658" y="-1518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2"/>
          </p:nvPr>
        </p:nvSpPr>
        <p:spPr>
          <a:xfrm>
            <a:off x="1862400" y="3821725"/>
            <a:ext cx="5419200" cy="53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rgbClr val="777777"/>
                </a:solidFill>
              </a:defRPr>
            </a:lvl1pPr>
            <a:lvl2pPr lvl="1" algn="ctr" rtl="0">
              <a:spcBef>
                <a:spcPts val="1600"/>
              </a:spcBef>
              <a:spcAft>
                <a:spcPts val="0"/>
              </a:spcAft>
              <a:buNone/>
              <a:defRPr>
                <a:solidFill>
                  <a:srgbClr val="777777"/>
                </a:solidFill>
              </a:defRPr>
            </a:lvl2pPr>
            <a:lvl3pPr lvl="2" algn="ctr" rtl="0">
              <a:spcBef>
                <a:spcPts val="1600"/>
              </a:spcBef>
              <a:spcAft>
                <a:spcPts val="0"/>
              </a:spcAft>
              <a:buNone/>
              <a:defRPr>
                <a:solidFill>
                  <a:srgbClr val="777777"/>
                </a:solidFill>
              </a:defRPr>
            </a:lvl3pPr>
            <a:lvl4pPr lvl="3" algn="ctr" rtl="0">
              <a:spcBef>
                <a:spcPts val="1600"/>
              </a:spcBef>
              <a:spcAft>
                <a:spcPts val="0"/>
              </a:spcAft>
              <a:buNone/>
              <a:defRPr>
                <a:solidFill>
                  <a:srgbClr val="777777"/>
                </a:solidFill>
              </a:defRPr>
            </a:lvl4pPr>
            <a:lvl5pPr lvl="4" algn="ctr" rtl="0">
              <a:spcBef>
                <a:spcPts val="1600"/>
              </a:spcBef>
              <a:spcAft>
                <a:spcPts val="0"/>
              </a:spcAft>
              <a:buNone/>
              <a:defRPr>
                <a:solidFill>
                  <a:srgbClr val="777777"/>
                </a:solidFill>
              </a:defRPr>
            </a:lvl5pPr>
            <a:lvl6pPr lvl="5" algn="ctr" rtl="0">
              <a:spcBef>
                <a:spcPts val="1600"/>
              </a:spcBef>
              <a:spcAft>
                <a:spcPts val="0"/>
              </a:spcAft>
              <a:buNone/>
              <a:defRPr>
                <a:solidFill>
                  <a:srgbClr val="777777"/>
                </a:solidFill>
              </a:defRPr>
            </a:lvl6pPr>
            <a:lvl7pPr lvl="6" algn="ctr" rtl="0">
              <a:spcBef>
                <a:spcPts val="1600"/>
              </a:spcBef>
              <a:spcAft>
                <a:spcPts val="0"/>
              </a:spcAft>
              <a:buNone/>
              <a:defRPr>
                <a:solidFill>
                  <a:srgbClr val="777777"/>
                </a:solidFill>
              </a:defRPr>
            </a:lvl7pPr>
            <a:lvl8pPr lvl="7" algn="ctr" rtl="0">
              <a:spcBef>
                <a:spcPts val="1600"/>
              </a:spcBef>
              <a:spcAft>
                <a:spcPts val="0"/>
              </a:spcAft>
              <a:buNone/>
              <a:defRPr>
                <a:solidFill>
                  <a:srgbClr val="777777"/>
                </a:solidFill>
              </a:defRPr>
            </a:lvl8pPr>
            <a:lvl9pPr lvl="8" algn="ctr" rtl="0">
              <a:spcBef>
                <a:spcPts val="1600"/>
              </a:spcBef>
              <a:spcAft>
                <a:spcPts val="1600"/>
              </a:spcAft>
              <a:buNone/>
              <a:defRPr>
                <a:solidFill>
                  <a:srgbClr val="777777"/>
                </a:solidFill>
              </a:defRPr>
            </a:lvl9pPr>
          </a:lstStyle>
          <a:p>
            <a:endParaRPr/>
          </a:p>
        </p:txBody>
      </p:sp>
      <p:sp>
        <p:nvSpPr>
          <p:cNvPr id="55" name="Google Shape;55;p13"/>
          <p:cNvSpPr txBox="1">
            <a:spLocks noGrp="1"/>
          </p:cNvSpPr>
          <p:nvPr>
            <p:ph type="subTitle" idx="3"/>
          </p:nvPr>
        </p:nvSpPr>
        <p:spPr>
          <a:xfrm>
            <a:off x="477600" y="4358425"/>
            <a:ext cx="8188800" cy="53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rgbClr val="777777"/>
                </a:solidFill>
              </a:defRPr>
            </a:lvl1pPr>
            <a:lvl2pPr lvl="1" algn="ctr" rtl="0">
              <a:spcBef>
                <a:spcPts val="1600"/>
              </a:spcBef>
              <a:spcAft>
                <a:spcPts val="0"/>
              </a:spcAft>
              <a:buNone/>
              <a:defRPr>
                <a:solidFill>
                  <a:srgbClr val="777777"/>
                </a:solidFill>
              </a:defRPr>
            </a:lvl2pPr>
            <a:lvl3pPr lvl="2" algn="ctr" rtl="0">
              <a:spcBef>
                <a:spcPts val="1600"/>
              </a:spcBef>
              <a:spcAft>
                <a:spcPts val="0"/>
              </a:spcAft>
              <a:buNone/>
              <a:defRPr>
                <a:solidFill>
                  <a:srgbClr val="777777"/>
                </a:solidFill>
              </a:defRPr>
            </a:lvl3pPr>
            <a:lvl4pPr lvl="3" algn="ctr" rtl="0">
              <a:spcBef>
                <a:spcPts val="1600"/>
              </a:spcBef>
              <a:spcAft>
                <a:spcPts val="0"/>
              </a:spcAft>
              <a:buNone/>
              <a:defRPr>
                <a:solidFill>
                  <a:srgbClr val="777777"/>
                </a:solidFill>
              </a:defRPr>
            </a:lvl4pPr>
            <a:lvl5pPr lvl="4" algn="ctr" rtl="0">
              <a:spcBef>
                <a:spcPts val="1600"/>
              </a:spcBef>
              <a:spcAft>
                <a:spcPts val="0"/>
              </a:spcAft>
              <a:buNone/>
              <a:defRPr>
                <a:solidFill>
                  <a:srgbClr val="777777"/>
                </a:solidFill>
              </a:defRPr>
            </a:lvl5pPr>
            <a:lvl6pPr lvl="5" algn="ctr" rtl="0">
              <a:spcBef>
                <a:spcPts val="1600"/>
              </a:spcBef>
              <a:spcAft>
                <a:spcPts val="0"/>
              </a:spcAft>
              <a:buNone/>
              <a:defRPr>
                <a:solidFill>
                  <a:srgbClr val="777777"/>
                </a:solidFill>
              </a:defRPr>
            </a:lvl6pPr>
            <a:lvl7pPr lvl="6" algn="ctr" rtl="0">
              <a:spcBef>
                <a:spcPts val="1600"/>
              </a:spcBef>
              <a:spcAft>
                <a:spcPts val="0"/>
              </a:spcAft>
              <a:buNone/>
              <a:defRPr>
                <a:solidFill>
                  <a:srgbClr val="777777"/>
                </a:solidFill>
              </a:defRPr>
            </a:lvl7pPr>
            <a:lvl8pPr lvl="7" algn="ctr" rtl="0">
              <a:spcBef>
                <a:spcPts val="1600"/>
              </a:spcBef>
              <a:spcAft>
                <a:spcPts val="0"/>
              </a:spcAft>
              <a:buNone/>
              <a:defRPr>
                <a:solidFill>
                  <a:srgbClr val="777777"/>
                </a:solidFill>
              </a:defRPr>
            </a:lvl8pPr>
            <a:lvl9pPr lvl="8" algn="ctr" rtl="0">
              <a:spcBef>
                <a:spcPts val="1600"/>
              </a:spcBef>
              <a:spcAft>
                <a:spcPts val="1600"/>
              </a:spcAft>
              <a:buNone/>
              <a:defRPr>
                <a:solidFill>
                  <a:srgbClr val="777777"/>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96DFF"/>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2" name="Google Shape;62;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2DAFF"/>
              </a:buClr>
              <a:buSzPts val="2800"/>
              <a:buNone/>
              <a:defRPr sz="2800">
                <a:solidFill>
                  <a:srgbClr val="D2DA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95458"/>
              </a:buClr>
              <a:buSzPts val="3600"/>
              <a:buNone/>
              <a:defRPr sz="3600">
                <a:solidFill>
                  <a:srgbClr val="F9545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 name="Google Shape;73;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1" name="Google Shape;81;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Clr>
                <a:srgbClr val="F95458"/>
              </a:buClr>
              <a:buSzPts val="4800"/>
              <a:buNone/>
              <a:defRPr sz="4800">
                <a:solidFill>
                  <a:srgbClr val="F95458"/>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95458"/>
              </a:buClr>
              <a:buSzPts val="3600"/>
              <a:buNone/>
              <a:defRPr sz="3600">
                <a:solidFill>
                  <a:srgbClr val="F9545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91" name="Google Shape;9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7" name="Google Shape;97;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01"/>
        <p:cNvGrpSpPr/>
        <p:nvPr/>
      </p:nvGrpSpPr>
      <p:grpSpPr>
        <a:xfrm>
          <a:off x="0" y="0"/>
          <a:ext cx="0" cy="0"/>
          <a:chOff x="0" y="0"/>
          <a:chExt cx="0" cy="0"/>
        </a:xfrm>
      </p:grpSpPr>
      <p:sp>
        <p:nvSpPr>
          <p:cNvPr id="102" name="Google Shape;102;p26"/>
          <p:cNvSpPr txBox="1">
            <a:spLocks noGrp="1"/>
          </p:cNvSpPr>
          <p:nvPr>
            <p:ph type="ctrTitle"/>
          </p:nvPr>
        </p:nvSpPr>
        <p:spPr>
          <a:xfrm>
            <a:off x="311708" y="1125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CC333F"/>
              </a:buClr>
              <a:buSzPts val="6000"/>
              <a:buNone/>
              <a:defRPr sz="6000">
                <a:solidFill>
                  <a:srgbClr val="CC333F"/>
                </a:solidFill>
              </a:defRPr>
            </a:lvl1pPr>
            <a:lvl2pPr lvl="1" algn="ctr">
              <a:spcBef>
                <a:spcPts val="0"/>
              </a:spcBef>
              <a:spcAft>
                <a:spcPts val="0"/>
              </a:spcAft>
              <a:buSzPts val="12000"/>
              <a:buFont typeface="Bubbler One"/>
              <a:buNone/>
              <a:defRPr sz="12000">
                <a:latin typeface="Bubbler One"/>
                <a:ea typeface="Bubbler One"/>
                <a:cs typeface="Bubbler One"/>
                <a:sym typeface="Bubbler One"/>
              </a:defRPr>
            </a:lvl2pPr>
            <a:lvl3pPr lvl="2" algn="ctr">
              <a:spcBef>
                <a:spcPts val="0"/>
              </a:spcBef>
              <a:spcAft>
                <a:spcPts val="0"/>
              </a:spcAft>
              <a:buSzPts val="12000"/>
              <a:buFont typeface="Bubbler One"/>
              <a:buNone/>
              <a:defRPr sz="12000">
                <a:latin typeface="Bubbler One"/>
                <a:ea typeface="Bubbler One"/>
                <a:cs typeface="Bubbler One"/>
                <a:sym typeface="Bubbler One"/>
              </a:defRPr>
            </a:lvl3pPr>
            <a:lvl4pPr lvl="3" algn="ctr">
              <a:spcBef>
                <a:spcPts val="0"/>
              </a:spcBef>
              <a:spcAft>
                <a:spcPts val="0"/>
              </a:spcAft>
              <a:buSzPts val="12000"/>
              <a:buFont typeface="Bubbler One"/>
              <a:buNone/>
              <a:defRPr sz="12000">
                <a:latin typeface="Bubbler One"/>
                <a:ea typeface="Bubbler One"/>
                <a:cs typeface="Bubbler One"/>
                <a:sym typeface="Bubbler One"/>
              </a:defRPr>
            </a:lvl4pPr>
            <a:lvl5pPr lvl="4" algn="ctr">
              <a:spcBef>
                <a:spcPts val="0"/>
              </a:spcBef>
              <a:spcAft>
                <a:spcPts val="0"/>
              </a:spcAft>
              <a:buSzPts val="12000"/>
              <a:buFont typeface="Bubbler One"/>
              <a:buNone/>
              <a:defRPr sz="12000">
                <a:latin typeface="Bubbler One"/>
                <a:ea typeface="Bubbler One"/>
                <a:cs typeface="Bubbler One"/>
                <a:sym typeface="Bubbler One"/>
              </a:defRPr>
            </a:lvl5pPr>
            <a:lvl6pPr lvl="5" algn="ctr">
              <a:spcBef>
                <a:spcPts val="0"/>
              </a:spcBef>
              <a:spcAft>
                <a:spcPts val="0"/>
              </a:spcAft>
              <a:buSzPts val="12000"/>
              <a:buFont typeface="Bubbler One"/>
              <a:buNone/>
              <a:defRPr sz="12000">
                <a:latin typeface="Bubbler One"/>
                <a:ea typeface="Bubbler One"/>
                <a:cs typeface="Bubbler One"/>
                <a:sym typeface="Bubbler One"/>
              </a:defRPr>
            </a:lvl6pPr>
            <a:lvl7pPr lvl="6" algn="ctr">
              <a:spcBef>
                <a:spcPts val="0"/>
              </a:spcBef>
              <a:spcAft>
                <a:spcPts val="0"/>
              </a:spcAft>
              <a:buSzPts val="12000"/>
              <a:buFont typeface="Bubbler One"/>
              <a:buNone/>
              <a:defRPr sz="12000">
                <a:latin typeface="Bubbler One"/>
                <a:ea typeface="Bubbler One"/>
                <a:cs typeface="Bubbler One"/>
                <a:sym typeface="Bubbler One"/>
              </a:defRPr>
            </a:lvl7pPr>
            <a:lvl8pPr lvl="7" algn="ctr">
              <a:spcBef>
                <a:spcPts val="0"/>
              </a:spcBef>
              <a:spcAft>
                <a:spcPts val="0"/>
              </a:spcAft>
              <a:buSzPts val="12000"/>
              <a:buFont typeface="Bubbler One"/>
              <a:buNone/>
              <a:defRPr sz="12000">
                <a:latin typeface="Bubbler One"/>
                <a:ea typeface="Bubbler One"/>
                <a:cs typeface="Bubbler One"/>
                <a:sym typeface="Bubbler One"/>
              </a:defRPr>
            </a:lvl8pPr>
            <a:lvl9pPr lvl="8" algn="ctr">
              <a:spcBef>
                <a:spcPts val="0"/>
              </a:spcBef>
              <a:spcAft>
                <a:spcPts val="0"/>
              </a:spcAft>
              <a:buSzPts val="12000"/>
              <a:buFont typeface="Bubbler One"/>
              <a:buNone/>
              <a:defRPr sz="12000">
                <a:latin typeface="Bubbler One"/>
                <a:ea typeface="Bubbler One"/>
                <a:cs typeface="Bubbler One"/>
                <a:sym typeface="Bubbler One"/>
              </a:defRPr>
            </a:lvl9pPr>
          </a:lstStyle>
          <a:p>
            <a:endParaRPr/>
          </a:p>
        </p:txBody>
      </p:sp>
      <p:sp>
        <p:nvSpPr>
          <p:cNvPr id="103" name="Google Shape;103;p26"/>
          <p:cNvSpPr txBox="1">
            <a:spLocks noGrp="1"/>
          </p:cNvSpPr>
          <p:nvPr>
            <p:ph type="subTitle" idx="1"/>
          </p:nvPr>
        </p:nvSpPr>
        <p:spPr>
          <a:xfrm>
            <a:off x="311700" y="26817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 name="Google Shape;10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6"/>
          <p:cNvSpPr txBox="1">
            <a:spLocks noGrp="1"/>
          </p:cNvSpPr>
          <p:nvPr>
            <p:ph type="subTitle" idx="2"/>
          </p:nvPr>
        </p:nvSpPr>
        <p:spPr>
          <a:xfrm>
            <a:off x="1862400" y="3821725"/>
            <a:ext cx="5419200" cy="536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rgbClr val="777777"/>
                </a:solidFill>
              </a:defRPr>
            </a:lvl1pPr>
            <a:lvl2pPr lvl="1" algn="ctr">
              <a:spcBef>
                <a:spcPts val="1600"/>
              </a:spcBef>
              <a:spcAft>
                <a:spcPts val="0"/>
              </a:spcAft>
              <a:buNone/>
              <a:defRPr>
                <a:solidFill>
                  <a:srgbClr val="777777"/>
                </a:solidFill>
              </a:defRPr>
            </a:lvl2pPr>
            <a:lvl3pPr lvl="2" algn="ctr">
              <a:spcBef>
                <a:spcPts val="1600"/>
              </a:spcBef>
              <a:spcAft>
                <a:spcPts val="0"/>
              </a:spcAft>
              <a:buNone/>
              <a:defRPr>
                <a:solidFill>
                  <a:srgbClr val="777777"/>
                </a:solidFill>
              </a:defRPr>
            </a:lvl3pPr>
            <a:lvl4pPr lvl="3" algn="ctr">
              <a:spcBef>
                <a:spcPts val="1600"/>
              </a:spcBef>
              <a:spcAft>
                <a:spcPts val="0"/>
              </a:spcAft>
              <a:buNone/>
              <a:defRPr>
                <a:solidFill>
                  <a:srgbClr val="777777"/>
                </a:solidFill>
              </a:defRPr>
            </a:lvl4pPr>
            <a:lvl5pPr lvl="4" algn="ctr">
              <a:spcBef>
                <a:spcPts val="1600"/>
              </a:spcBef>
              <a:spcAft>
                <a:spcPts val="0"/>
              </a:spcAft>
              <a:buNone/>
              <a:defRPr>
                <a:solidFill>
                  <a:srgbClr val="777777"/>
                </a:solidFill>
              </a:defRPr>
            </a:lvl5pPr>
            <a:lvl6pPr lvl="5" algn="ctr">
              <a:spcBef>
                <a:spcPts val="1600"/>
              </a:spcBef>
              <a:spcAft>
                <a:spcPts val="0"/>
              </a:spcAft>
              <a:buNone/>
              <a:defRPr>
                <a:solidFill>
                  <a:srgbClr val="777777"/>
                </a:solidFill>
              </a:defRPr>
            </a:lvl6pPr>
            <a:lvl7pPr lvl="6" algn="ctr">
              <a:spcBef>
                <a:spcPts val="1600"/>
              </a:spcBef>
              <a:spcAft>
                <a:spcPts val="0"/>
              </a:spcAft>
              <a:buNone/>
              <a:defRPr>
                <a:solidFill>
                  <a:srgbClr val="777777"/>
                </a:solidFill>
              </a:defRPr>
            </a:lvl7pPr>
            <a:lvl8pPr lvl="7" algn="ctr">
              <a:spcBef>
                <a:spcPts val="1600"/>
              </a:spcBef>
              <a:spcAft>
                <a:spcPts val="0"/>
              </a:spcAft>
              <a:buNone/>
              <a:defRPr>
                <a:solidFill>
                  <a:srgbClr val="777777"/>
                </a:solidFill>
              </a:defRPr>
            </a:lvl8pPr>
            <a:lvl9pPr lvl="8" algn="ctr">
              <a:spcBef>
                <a:spcPts val="1600"/>
              </a:spcBef>
              <a:spcAft>
                <a:spcPts val="1600"/>
              </a:spcAft>
              <a:buNone/>
              <a:defRPr>
                <a:solidFill>
                  <a:srgbClr val="777777"/>
                </a:solidFill>
              </a:defRPr>
            </a:lvl9pPr>
          </a:lstStyle>
          <a:p>
            <a:endParaRPr/>
          </a:p>
        </p:txBody>
      </p:sp>
      <p:sp>
        <p:nvSpPr>
          <p:cNvPr id="106" name="Google Shape;106;p26"/>
          <p:cNvSpPr txBox="1">
            <a:spLocks noGrp="1"/>
          </p:cNvSpPr>
          <p:nvPr>
            <p:ph type="subTitle" idx="3"/>
          </p:nvPr>
        </p:nvSpPr>
        <p:spPr>
          <a:xfrm>
            <a:off x="477600" y="4358425"/>
            <a:ext cx="8188800" cy="536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rgbClr val="777777"/>
                </a:solidFill>
              </a:defRPr>
            </a:lvl1pPr>
            <a:lvl2pPr lvl="1" algn="ctr">
              <a:spcBef>
                <a:spcPts val="1600"/>
              </a:spcBef>
              <a:spcAft>
                <a:spcPts val="0"/>
              </a:spcAft>
              <a:buNone/>
              <a:defRPr>
                <a:solidFill>
                  <a:srgbClr val="777777"/>
                </a:solidFill>
              </a:defRPr>
            </a:lvl2pPr>
            <a:lvl3pPr lvl="2" algn="ctr">
              <a:spcBef>
                <a:spcPts val="1600"/>
              </a:spcBef>
              <a:spcAft>
                <a:spcPts val="0"/>
              </a:spcAft>
              <a:buNone/>
              <a:defRPr>
                <a:solidFill>
                  <a:srgbClr val="777777"/>
                </a:solidFill>
              </a:defRPr>
            </a:lvl3pPr>
            <a:lvl4pPr lvl="3" algn="ctr">
              <a:spcBef>
                <a:spcPts val="1600"/>
              </a:spcBef>
              <a:spcAft>
                <a:spcPts val="0"/>
              </a:spcAft>
              <a:buNone/>
              <a:defRPr>
                <a:solidFill>
                  <a:srgbClr val="777777"/>
                </a:solidFill>
              </a:defRPr>
            </a:lvl4pPr>
            <a:lvl5pPr lvl="4" algn="ctr">
              <a:spcBef>
                <a:spcPts val="1600"/>
              </a:spcBef>
              <a:spcAft>
                <a:spcPts val="0"/>
              </a:spcAft>
              <a:buNone/>
              <a:defRPr>
                <a:solidFill>
                  <a:srgbClr val="777777"/>
                </a:solidFill>
              </a:defRPr>
            </a:lvl5pPr>
            <a:lvl6pPr lvl="5" algn="ctr">
              <a:spcBef>
                <a:spcPts val="1600"/>
              </a:spcBef>
              <a:spcAft>
                <a:spcPts val="0"/>
              </a:spcAft>
              <a:buNone/>
              <a:defRPr>
                <a:solidFill>
                  <a:srgbClr val="777777"/>
                </a:solidFill>
              </a:defRPr>
            </a:lvl6pPr>
            <a:lvl7pPr lvl="6" algn="ctr">
              <a:spcBef>
                <a:spcPts val="1600"/>
              </a:spcBef>
              <a:spcAft>
                <a:spcPts val="0"/>
              </a:spcAft>
              <a:buNone/>
              <a:defRPr>
                <a:solidFill>
                  <a:srgbClr val="777777"/>
                </a:solidFill>
              </a:defRPr>
            </a:lvl7pPr>
            <a:lvl8pPr lvl="7" algn="ctr">
              <a:spcBef>
                <a:spcPts val="1600"/>
              </a:spcBef>
              <a:spcAft>
                <a:spcPts val="0"/>
              </a:spcAft>
              <a:buNone/>
              <a:defRPr>
                <a:solidFill>
                  <a:srgbClr val="777777"/>
                </a:solidFill>
              </a:defRPr>
            </a:lvl8pPr>
            <a:lvl9pPr lvl="8" algn="ctr">
              <a:spcBef>
                <a:spcPts val="1600"/>
              </a:spcBef>
              <a:spcAft>
                <a:spcPts val="1600"/>
              </a:spcAft>
              <a:buNone/>
              <a:defRPr>
                <a:solidFill>
                  <a:srgbClr val="77777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Clr>
                <a:srgbClr val="F95458"/>
              </a:buClr>
              <a:buSzPts val="4800"/>
              <a:buNone/>
              <a:defRPr sz="4800">
                <a:solidFill>
                  <a:srgbClr val="F95458"/>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marL="914400" lvl="1"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marL="1371600" lvl="2"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marL="1828800" lvl="3"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marL="2286000" lvl="4"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marL="2743200" lvl="5"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marL="3200400" lvl="6"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marL="3657600" lvl="7"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marL="4114800" lvl="8" indent="-31750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1">
                <a:solidFill>
                  <a:srgbClr val="0A369D"/>
                </a:solidFill>
                <a:latin typeface="Avenir"/>
                <a:ea typeface="Avenir"/>
                <a:cs typeface="Avenir"/>
                <a:sym typeface="Avenir"/>
              </a:defRPr>
            </a:lvl1pPr>
            <a:lvl2pPr lvl="1" algn="r">
              <a:buNone/>
              <a:defRPr sz="1000" b="1">
                <a:solidFill>
                  <a:srgbClr val="0A369D"/>
                </a:solidFill>
                <a:latin typeface="Avenir"/>
                <a:ea typeface="Avenir"/>
                <a:cs typeface="Avenir"/>
                <a:sym typeface="Avenir"/>
              </a:defRPr>
            </a:lvl2pPr>
            <a:lvl3pPr lvl="2" algn="r">
              <a:buNone/>
              <a:defRPr sz="1000" b="1">
                <a:solidFill>
                  <a:srgbClr val="0A369D"/>
                </a:solidFill>
                <a:latin typeface="Avenir"/>
                <a:ea typeface="Avenir"/>
                <a:cs typeface="Avenir"/>
                <a:sym typeface="Avenir"/>
              </a:defRPr>
            </a:lvl3pPr>
            <a:lvl4pPr lvl="3" algn="r">
              <a:buNone/>
              <a:defRPr sz="1000" b="1">
                <a:solidFill>
                  <a:srgbClr val="0A369D"/>
                </a:solidFill>
                <a:latin typeface="Avenir"/>
                <a:ea typeface="Avenir"/>
                <a:cs typeface="Avenir"/>
                <a:sym typeface="Avenir"/>
              </a:defRPr>
            </a:lvl4pPr>
            <a:lvl5pPr lvl="4" algn="r">
              <a:buNone/>
              <a:defRPr sz="1000" b="1">
                <a:solidFill>
                  <a:srgbClr val="0A369D"/>
                </a:solidFill>
                <a:latin typeface="Avenir"/>
                <a:ea typeface="Avenir"/>
                <a:cs typeface="Avenir"/>
                <a:sym typeface="Avenir"/>
              </a:defRPr>
            </a:lvl5pPr>
            <a:lvl6pPr lvl="5" algn="r">
              <a:buNone/>
              <a:defRPr sz="1000" b="1">
                <a:solidFill>
                  <a:srgbClr val="0A369D"/>
                </a:solidFill>
                <a:latin typeface="Avenir"/>
                <a:ea typeface="Avenir"/>
                <a:cs typeface="Avenir"/>
                <a:sym typeface="Avenir"/>
              </a:defRPr>
            </a:lvl6pPr>
            <a:lvl7pPr lvl="6" algn="r">
              <a:buNone/>
              <a:defRPr sz="1000" b="1">
                <a:solidFill>
                  <a:srgbClr val="0A369D"/>
                </a:solidFill>
                <a:latin typeface="Avenir"/>
                <a:ea typeface="Avenir"/>
                <a:cs typeface="Avenir"/>
                <a:sym typeface="Avenir"/>
              </a:defRPr>
            </a:lvl7pPr>
            <a:lvl8pPr lvl="7" algn="r">
              <a:buNone/>
              <a:defRPr sz="1000" b="1">
                <a:solidFill>
                  <a:srgbClr val="0A369D"/>
                </a:solidFill>
                <a:latin typeface="Avenir"/>
                <a:ea typeface="Avenir"/>
                <a:cs typeface="Avenir"/>
                <a:sym typeface="Avenir"/>
              </a:defRPr>
            </a:lvl8pPr>
            <a:lvl9pPr lvl="8" algn="r">
              <a:buNone/>
              <a:defRPr sz="1000" b="1">
                <a:solidFill>
                  <a:srgbClr val="0A369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a:endParaRPr/>
          </a:p>
        </p:txBody>
      </p:sp>
      <p:sp>
        <p:nvSpPr>
          <p:cNvPr id="58" name="Google Shape;5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marL="914400" lvl="1"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marL="1371600" lvl="2"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marL="1828800" lvl="3"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marL="2286000" lvl="4"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marL="2743200" lvl="5"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marL="3200400" lvl="6"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marL="3657600" lvl="7" indent="-31750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marL="4114800" lvl="8" indent="-31750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FFFFFF"/>
                </a:solidFill>
                <a:latin typeface="Avenir"/>
                <a:ea typeface="Avenir"/>
                <a:cs typeface="Avenir"/>
                <a:sym typeface="Avenir"/>
              </a:defRPr>
            </a:lvl1pPr>
            <a:lvl2pPr lvl="1" algn="r">
              <a:buNone/>
              <a:defRPr sz="1000">
                <a:solidFill>
                  <a:srgbClr val="FFFFFF"/>
                </a:solidFill>
                <a:latin typeface="Avenir"/>
                <a:ea typeface="Avenir"/>
                <a:cs typeface="Avenir"/>
                <a:sym typeface="Avenir"/>
              </a:defRPr>
            </a:lvl2pPr>
            <a:lvl3pPr lvl="2" algn="r">
              <a:buNone/>
              <a:defRPr sz="1000">
                <a:solidFill>
                  <a:srgbClr val="FFFFFF"/>
                </a:solidFill>
                <a:latin typeface="Avenir"/>
                <a:ea typeface="Avenir"/>
                <a:cs typeface="Avenir"/>
                <a:sym typeface="Avenir"/>
              </a:defRPr>
            </a:lvl3pPr>
            <a:lvl4pPr lvl="3" algn="r">
              <a:buNone/>
              <a:defRPr sz="1000">
                <a:solidFill>
                  <a:srgbClr val="FFFFFF"/>
                </a:solidFill>
                <a:latin typeface="Avenir"/>
                <a:ea typeface="Avenir"/>
                <a:cs typeface="Avenir"/>
                <a:sym typeface="Avenir"/>
              </a:defRPr>
            </a:lvl4pPr>
            <a:lvl5pPr lvl="4" algn="r">
              <a:buNone/>
              <a:defRPr sz="1000">
                <a:solidFill>
                  <a:srgbClr val="FFFFFF"/>
                </a:solidFill>
                <a:latin typeface="Avenir"/>
                <a:ea typeface="Avenir"/>
                <a:cs typeface="Avenir"/>
                <a:sym typeface="Avenir"/>
              </a:defRPr>
            </a:lvl5pPr>
            <a:lvl6pPr lvl="5" algn="r">
              <a:buNone/>
              <a:defRPr sz="1000">
                <a:solidFill>
                  <a:srgbClr val="FFFFFF"/>
                </a:solidFill>
                <a:latin typeface="Avenir"/>
                <a:ea typeface="Avenir"/>
                <a:cs typeface="Avenir"/>
                <a:sym typeface="Avenir"/>
              </a:defRPr>
            </a:lvl6pPr>
            <a:lvl7pPr lvl="6" algn="r">
              <a:buNone/>
              <a:defRPr sz="1000">
                <a:solidFill>
                  <a:srgbClr val="FFFFFF"/>
                </a:solidFill>
                <a:latin typeface="Avenir"/>
                <a:ea typeface="Avenir"/>
                <a:cs typeface="Avenir"/>
                <a:sym typeface="Avenir"/>
              </a:defRPr>
            </a:lvl7pPr>
            <a:lvl8pPr lvl="7" algn="r">
              <a:buNone/>
              <a:defRPr sz="1000">
                <a:solidFill>
                  <a:srgbClr val="FFFFFF"/>
                </a:solidFill>
                <a:latin typeface="Avenir"/>
                <a:ea typeface="Avenir"/>
                <a:cs typeface="Avenir"/>
                <a:sym typeface="Avenir"/>
              </a:defRPr>
            </a:lvl8pPr>
            <a:lvl9pPr lvl="8" algn="r">
              <a:buNone/>
              <a:defRPr sz="10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3" Type="http://schemas.openxmlformats.org/officeDocument/2006/relationships/hyperlink" Target="http://weblab.is/react-guide"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06.xml"/><Relationship Id="rId16"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transform.tools/html-to-jsx" TargetMode="External"/><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21.png"/><Relationship Id="rId12"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39.png"/><Relationship Id="rId14"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2.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a:spLocks noGrp="1"/>
          </p:cNvSpPr>
          <p:nvPr>
            <p:ph type="subTitle" idx="1"/>
          </p:nvPr>
        </p:nvSpPr>
        <p:spPr>
          <a:xfrm>
            <a:off x="311688" y="29064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Evan Kim</a:t>
            </a:r>
            <a:endParaRPr/>
          </a:p>
          <a:p>
            <a:pPr marL="0" lvl="0" indent="0" algn="ctr" rtl="0">
              <a:spcBef>
                <a:spcPts val="0"/>
              </a:spcBef>
              <a:spcAft>
                <a:spcPts val="0"/>
              </a:spcAft>
              <a:buNone/>
            </a:pPr>
            <a:r>
              <a:rPr lang="en"/>
              <a:t>Samvit Das</a:t>
            </a:r>
            <a:endParaRPr/>
          </a:p>
        </p:txBody>
      </p:sp>
      <p:sp>
        <p:nvSpPr>
          <p:cNvPr id="112" name="Google Shape;11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13" name="Google Shape;113;p27"/>
          <p:cNvSpPr txBox="1"/>
          <p:nvPr/>
        </p:nvSpPr>
        <p:spPr>
          <a:xfrm>
            <a:off x="311708" y="1006250"/>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solidFill>
                  <a:srgbClr val="EEEEEE"/>
                </a:solidFill>
                <a:latin typeface="Avenir"/>
                <a:ea typeface="Avenir"/>
                <a:cs typeface="Avenir"/>
                <a:sym typeface="Avenir"/>
              </a:rPr>
              <a:t>Intro to React</a:t>
            </a:r>
            <a:endParaRPr sz="5200">
              <a:solidFill>
                <a:srgbClr val="EEEEEE"/>
              </a:solidFill>
              <a:latin typeface="Avenir"/>
              <a:ea typeface="Avenir"/>
              <a:cs typeface="Avenir"/>
              <a:sym typeface="Avenir"/>
            </a:endParaRPr>
          </a:p>
        </p:txBody>
      </p:sp>
      <p:pic>
        <p:nvPicPr>
          <p:cNvPr id="114" name="Google Shape;114;p27"/>
          <p:cNvPicPr preferRelativeResize="0"/>
          <p:nvPr/>
        </p:nvPicPr>
        <p:blipFill>
          <a:blip r:embed="rId3">
            <a:alphaModFix/>
          </a:blip>
          <a:stretch>
            <a:fillRect/>
          </a:stretch>
        </p:blipFill>
        <p:spPr>
          <a:xfrm>
            <a:off x="3726836" y="484575"/>
            <a:ext cx="1690325" cy="169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3570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But where are the NavBar, Friends, and Feed tags defined? </a:t>
            </a:r>
            <a:endParaRPr sz="2400"/>
          </a:p>
        </p:txBody>
      </p:sp>
      <p:sp>
        <p:nvSpPr>
          <p:cNvPr id="204" name="Google Shape;20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05" name="Google Shape;205;p36"/>
          <p:cNvSpPr txBox="1"/>
          <p:nvPr/>
        </p:nvSpPr>
        <p:spPr>
          <a:xfrm>
            <a:off x="83025" y="941525"/>
            <a:ext cx="29607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Courier New"/>
                <a:ea typeface="Courier New"/>
                <a:cs typeface="Courier New"/>
                <a:sym typeface="Courier New"/>
              </a:rPr>
              <a:t>// NavBar.js</a:t>
            </a:r>
            <a:endParaRPr b="1" i="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&lt;img src=home.png' /&gt;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&lt;img src=qiong.png'&gt;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&lt;Separator /&gt;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r>
              <a:rPr lang="en" b="1">
                <a:solidFill>
                  <a:schemeClr val="dk1"/>
                </a:solidFill>
                <a:latin typeface="Courier New"/>
                <a:ea typeface="Courier New"/>
                <a:cs typeface="Courier New"/>
                <a:sym typeface="Courier New"/>
              </a:rPr>
              <a:t>&lt;NavBarButtonGroup /&gt;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r>
              <a:rPr lang="en" b="1">
                <a:solidFill>
                  <a:schemeClr val="dk1"/>
                </a:solidFill>
                <a:latin typeface="Courier New"/>
                <a:ea typeface="Courier New"/>
                <a:cs typeface="Courier New"/>
                <a:sym typeface="Courier New"/>
              </a:rPr>
              <a:t>&lt;Separator /&gt;</a:t>
            </a:r>
            <a:endParaRPr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b="1">
                <a:solidFill>
                  <a:schemeClr val="dk1"/>
                </a:solidFill>
                <a:latin typeface="Courier New"/>
                <a:ea typeface="Courier New"/>
                <a:cs typeface="Courier New"/>
                <a:sym typeface="Courier New"/>
              </a:rPr>
              <a:t>&lt;Shortcuts /&gt;</a:t>
            </a:r>
            <a:endParaRPr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p:txBody>
      </p:sp>
      <p:sp>
        <p:nvSpPr>
          <p:cNvPr id="206" name="Google Shape;206;p36"/>
          <p:cNvSpPr txBox="1"/>
          <p:nvPr/>
        </p:nvSpPr>
        <p:spPr>
          <a:xfrm>
            <a:off x="3565175" y="941525"/>
            <a:ext cx="3426300" cy="20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Courier New"/>
                <a:ea typeface="Courier New"/>
                <a:cs typeface="Courier New"/>
                <a:sym typeface="Courier New"/>
              </a:rPr>
              <a:t>// Friends.js</a:t>
            </a:r>
            <a:endParaRPr b="1" i="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&lt;img src=’frendo1.png' /&gt;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r>
              <a:rPr lang="en" b="1">
                <a:solidFill>
                  <a:schemeClr val="dk1"/>
                </a:solidFill>
                <a:latin typeface="Courier New"/>
                <a:ea typeface="Courier New"/>
                <a:cs typeface="Courier New"/>
                <a:sym typeface="Courier New"/>
              </a:rPr>
              <a:t>&lt;img src='friend2.png' /&gt;</a:t>
            </a:r>
            <a:endParaRPr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b="1">
                <a:solidFill>
                  <a:schemeClr val="dk1"/>
                </a:solidFill>
                <a:latin typeface="Courier New"/>
                <a:ea typeface="Courier New"/>
                <a:cs typeface="Courier New"/>
                <a:sym typeface="Courier New"/>
              </a:rPr>
              <a:t>&lt;img src='friend3.png' /&gt;</a:t>
            </a:r>
            <a:endParaRPr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b="1">
                <a:solidFill>
                  <a:schemeClr val="dk1"/>
                </a:solidFill>
                <a:latin typeface="Courier New"/>
                <a:ea typeface="Courier New"/>
                <a:cs typeface="Courier New"/>
                <a:sym typeface="Courier New"/>
              </a:rPr>
              <a:t>&lt;img src='friend4.png' /&gt;</a:t>
            </a:r>
            <a:endParaRPr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p:txBody>
      </p:sp>
      <p:sp>
        <p:nvSpPr>
          <p:cNvPr id="207" name="Google Shape;207;p36"/>
          <p:cNvSpPr txBox="1"/>
          <p:nvPr/>
        </p:nvSpPr>
        <p:spPr>
          <a:xfrm>
            <a:off x="7139700" y="941525"/>
            <a:ext cx="1845000" cy="20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Courier New"/>
                <a:ea typeface="Courier New"/>
                <a:cs typeface="Courier New"/>
                <a:sym typeface="Courier New"/>
              </a:rPr>
              <a:t>// Feed.js</a:t>
            </a:r>
            <a:endParaRPr b="1" i="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&lt;Post /&gt;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r>
              <a:rPr lang="en" b="1">
                <a:solidFill>
                  <a:schemeClr val="dk1"/>
                </a:solidFill>
                <a:latin typeface="Courier New"/>
                <a:ea typeface="Courier New"/>
                <a:cs typeface="Courier New"/>
                <a:sym typeface="Courier New"/>
              </a:rPr>
              <a:t>&lt;Post /&gt;</a:t>
            </a:r>
            <a:endParaRPr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b="1">
                <a:solidFill>
                  <a:schemeClr val="dk1"/>
                </a:solidFill>
                <a:latin typeface="Courier New"/>
                <a:ea typeface="Courier New"/>
                <a:cs typeface="Courier New"/>
                <a:sym typeface="Courier New"/>
              </a:rPr>
              <a:t>&lt;Post /&gt;</a:t>
            </a:r>
            <a:endParaRPr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b="1">
                <a:solidFill>
                  <a:schemeClr val="dk1"/>
                </a:solidFill>
                <a:latin typeface="Courier New"/>
                <a:ea typeface="Courier New"/>
                <a:cs typeface="Courier New"/>
                <a:sym typeface="Courier New"/>
              </a:rPr>
              <a:t>&lt;Post /&gt;</a:t>
            </a:r>
            <a:endParaRPr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p:txBody>
      </p:sp>
      <p:pic>
        <p:nvPicPr>
          <p:cNvPr id="208" name="Google Shape;208;p36"/>
          <p:cNvPicPr preferRelativeResize="0"/>
          <p:nvPr/>
        </p:nvPicPr>
        <p:blipFill rotWithShape="1">
          <a:blip r:embed="rId3">
            <a:alphaModFix/>
          </a:blip>
          <a:srcRect t="2707" b="3597"/>
          <a:stretch/>
        </p:blipFill>
        <p:spPr>
          <a:xfrm>
            <a:off x="4573750" y="2634112"/>
            <a:ext cx="1769638" cy="2384963"/>
          </a:xfrm>
          <a:prstGeom prst="rect">
            <a:avLst/>
          </a:prstGeom>
          <a:noFill/>
          <a:ln>
            <a:noFill/>
          </a:ln>
        </p:spPr>
      </p:pic>
      <p:pic>
        <p:nvPicPr>
          <p:cNvPr id="209" name="Google Shape;209;p36"/>
          <p:cNvPicPr preferRelativeResize="0"/>
          <p:nvPr/>
        </p:nvPicPr>
        <p:blipFill>
          <a:blip r:embed="rId4">
            <a:alphaModFix/>
          </a:blip>
          <a:stretch>
            <a:fillRect/>
          </a:stretch>
        </p:blipFill>
        <p:spPr>
          <a:xfrm>
            <a:off x="6947300" y="2911500"/>
            <a:ext cx="1970452" cy="2107575"/>
          </a:xfrm>
          <a:prstGeom prst="rect">
            <a:avLst/>
          </a:prstGeom>
          <a:noFill/>
          <a:ln>
            <a:noFill/>
          </a:ln>
        </p:spPr>
      </p:pic>
      <p:pic>
        <p:nvPicPr>
          <p:cNvPr id="210" name="Google Shape;210;p36"/>
          <p:cNvPicPr preferRelativeResize="0"/>
          <p:nvPr/>
        </p:nvPicPr>
        <p:blipFill>
          <a:blip r:embed="rId5">
            <a:alphaModFix/>
          </a:blip>
          <a:stretch>
            <a:fillRect/>
          </a:stretch>
        </p:blipFill>
        <p:spPr>
          <a:xfrm>
            <a:off x="2990200" y="1017725"/>
            <a:ext cx="548700" cy="39780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54"/>
        <p:cNvGrpSpPr/>
        <p:nvPr/>
      </p:nvGrpSpPr>
      <p:grpSpPr>
        <a:xfrm>
          <a:off x="0" y="0"/>
          <a:ext cx="0" cy="0"/>
          <a:chOff x="0" y="0"/>
          <a:chExt cx="0" cy="0"/>
        </a:xfrm>
      </p:grpSpPr>
      <p:grpSp>
        <p:nvGrpSpPr>
          <p:cNvPr id="1555" name="Google Shape;1555;p126"/>
          <p:cNvGrpSpPr/>
          <p:nvPr/>
        </p:nvGrpSpPr>
        <p:grpSpPr>
          <a:xfrm>
            <a:off x="3990598" y="695447"/>
            <a:ext cx="4259826" cy="3967775"/>
            <a:chOff x="3990598" y="695447"/>
            <a:chExt cx="4259826" cy="3967775"/>
          </a:xfrm>
        </p:grpSpPr>
        <p:pic>
          <p:nvPicPr>
            <p:cNvPr id="1556" name="Google Shape;1556;p126"/>
            <p:cNvPicPr preferRelativeResize="0"/>
            <p:nvPr/>
          </p:nvPicPr>
          <p:blipFill>
            <a:blip r:embed="rId3">
              <a:alphaModFix/>
            </a:blip>
            <a:stretch>
              <a:fillRect/>
            </a:stretch>
          </p:blipFill>
          <p:spPr>
            <a:xfrm>
              <a:off x="3990598" y="695447"/>
              <a:ext cx="4259826" cy="3967775"/>
            </a:xfrm>
            <a:prstGeom prst="rect">
              <a:avLst/>
            </a:prstGeom>
            <a:noFill/>
            <a:ln>
              <a:noFill/>
            </a:ln>
          </p:spPr>
        </p:pic>
        <p:sp>
          <p:nvSpPr>
            <p:cNvPr id="1557" name="Google Shape;1557;p126"/>
            <p:cNvSpPr/>
            <p:nvPr/>
          </p:nvSpPr>
          <p:spPr>
            <a:xfrm>
              <a:off x="5274711" y="704200"/>
              <a:ext cx="10431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26"/>
            <p:cNvSpPr/>
            <p:nvPr/>
          </p:nvSpPr>
          <p:spPr>
            <a:xfrm>
              <a:off x="4188675" y="1139505"/>
              <a:ext cx="40617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6"/>
            <p:cNvSpPr/>
            <p:nvPr/>
          </p:nvSpPr>
          <p:spPr>
            <a:xfrm>
              <a:off x="4706276" y="2423198"/>
              <a:ext cx="2510400" cy="909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0" name="Google Shape;1560;p126"/>
          <p:cNvPicPr preferRelativeResize="0"/>
          <p:nvPr/>
        </p:nvPicPr>
        <p:blipFill>
          <a:blip r:embed="rId4">
            <a:alphaModFix/>
          </a:blip>
          <a:stretch>
            <a:fillRect/>
          </a:stretch>
        </p:blipFill>
        <p:spPr>
          <a:xfrm>
            <a:off x="205600" y="1597625"/>
            <a:ext cx="3737750" cy="1884374"/>
          </a:xfrm>
          <a:prstGeom prst="rect">
            <a:avLst/>
          </a:prstGeom>
          <a:noFill/>
          <a:ln>
            <a:noFill/>
          </a:ln>
        </p:spPr>
      </p:pic>
      <p:sp>
        <p:nvSpPr>
          <p:cNvPr id="1561" name="Google Shape;1561;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100</a:t>
            </a:fld>
            <a:endParaRPr/>
          </a:p>
        </p:txBody>
      </p:sp>
      <p:sp>
        <p:nvSpPr>
          <p:cNvPr id="1562" name="Google Shape;1562;p126"/>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r>
              <a:rPr lang="en" sz="3400">
                <a:solidFill>
                  <a:schemeClr val="lt1"/>
                </a:solidFill>
                <a:latin typeface="Courier New"/>
                <a:ea typeface="Courier New"/>
                <a:cs typeface="Courier New"/>
                <a:sym typeface="Courier New"/>
              </a:rPr>
              <a:t>*</a:t>
            </a:r>
            <a:endParaRPr sz="3400" b="1" i="1">
              <a:solidFill>
                <a:schemeClr val="lt1"/>
              </a:solidFill>
              <a:latin typeface="Courier New"/>
              <a:ea typeface="Courier New"/>
              <a:cs typeface="Courier New"/>
              <a:sym typeface="Courier New"/>
            </a:endParaRPr>
          </a:p>
        </p:txBody>
      </p:sp>
      <p:sp>
        <p:nvSpPr>
          <p:cNvPr id="1563" name="Google Shape;1563;p126"/>
          <p:cNvSpPr txBox="1"/>
          <p:nvPr/>
        </p:nvSpPr>
        <p:spPr>
          <a:xfrm>
            <a:off x="1314433" y="300108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00"/>
                </a:solidFill>
                <a:latin typeface="Avenir"/>
                <a:ea typeface="Avenir"/>
                <a:cs typeface="Avenir"/>
                <a:sym typeface="Avenir"/>
              </a:rPr>
              <a:t>state</a:t>
            </a:r>
            <a:endParaRPr sz="2000" b="1">
              <a:solidFill>
                <a:srgbClr val="00FF00"/>
              </a:solidFill>
              <a:latin typeface="Avenir"/>
              <a:ea typeface="Avenir"/>
              <a:cs typeface="Avenir"/>
              <a:sym typeface="Avenir"/>
            </a:endParaRPr>
          </a:p>
        </p:txBody>
      </p:sp>
      <p:sp>
        <p:nvSpPr>
          <p:cNvPr id="1564" name="Google Shape;1564;p126"/>
          <p:cNvSpPr/>
          <p:nvPr/>
        </p:nvSpPr>
        <p:spPr>
          <a:xfrm>
            <a:off x="639827" y="2854850"/>
            <a:ext cx="5487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126"/>
          <p:cNvCxnSpPr/>
          <p:nvPr/>
        </p:nvCxnSpPr>
        <p:spPr>
          <a:xfrm flipH="1">
            <a:off x="6298050" y="1866900"/>
            <a:ext cx="655200" cy="739800"/>
          </a:xfrm>
          <a:prstGeom prst="straightConnector1">
            <a:avLst/>
          </a:prstGeom>
          <a:noFill/>
          <a:ln w="19050" cap="flat" cmpd="sng">
            <a:solidFill>
              <a:schemeClr val="lt1"/>
            </a:solidFill>
            <a:prstDash val="solid"/>
            <a:round/>
            <a:headEnd type="none" w="med" len="med"/>
            <a:tailEnd type="triangle" w="med" len="med"/>
          </a:ln>
        </p:spPr>
      </p:cxnSp>
      <p:sp>
        <p:nvSpPr>
          <p:cNvPr id="1566" name="Google Shape;1566;p126"/>
          <p:cNvSpPr txBox="1"/>
          <p:nvPr/>
        </p:nvSpPr>
        <p:spPr>
          <a:xfrm>
            <a:off x="6953250" y="1426175"/>
            <a:ext cx="2221800" cy="11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When the button is clicked, </a:t>
            </a:r>
            <a:r>
              <a:rPr lang="en" sz="1200">
                <a:solidFill>
                  <a:srgbClr val="FFFFFF"/>
                </a:solidFill>
                <a:latin typeface="Courier New"/>
                <a:ea typeface="Courier New"/>
                <a:cs typeface="Courier New"/>
                <a:sym typeface="Courier New"/>
              </a:rPr>
              <a:t>isLiked</a:t>
            </a:r>
            <a:r>
              <a:rPr lang="en" sz="1200">
                <a:solidFill>
                  <a:srgbClr val="FFFFFF"/>
                </a:solidFill>
                <a:latin typeface="Avenir"/>
                <a:ea typeface="Avenir"/>
                <a:cs typeface="Avenir"/>
                <a:sym typeface="Avenir"/>
              </a:rPr>
              <a:t> is set to the opposite boolean value</a:t>
            </a:r>
            <a:endParaRPr sz="1200">
              <a:solidFill>
                <a:srgbClr val="FFFFFF"/>
              </a:solidFill>
              <a:latin typeface="Avenir"/>
              <a:ea typeface="Avenir"/>
              <a:cs typeface="Avenir"/>
              <a:sym typeface="Avenir"/>
            </a:endParaRPr>
          </a:p>
        </p:txBody>
      </p:sp>
      <p:sp>
        <p:nvSpPr>
          <p:cNvPr id="1567" name="Google Shape;1567;p126"/>
          <p:cNvSpPr txBox="1"/>
          <p:nvPr/>
        </p:nvSpPr>
        <p:spPr>
          <a:xfrm>
            <a:off x="0" y="4749900"/>
            <a:ext cx="3846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*Don’t worry if you don’t get this completely yet!</a:t>
            </a:r>
            <a:endParaRPr sz="1200">
              <a:solidFill>
                <a:srgbClr val="FFFFFF"/>
              </a:solidFill>
              <a:latin typeface="Avenir"/>
              <a:ea typeface="Avenir"/>
              <a:cs typeface="Avenir"/>
              <a:sym typeface="Aveni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71"/>
        <p:cNvGrpSpPr/>
        <p:nvPr/>
      </p:nvGrpSpPr>
      <p:grpSpPr>
        <a:xfrm>
          <a:off x="0" y="0"/>
          <a:ext cx="0" cy="0"/>
          <a:chOff x="0" y="0"/>
          <a:chExt cx="0" cy="0"/>
        </a:xfrm>
      </p:grpSpPr>
      <p:grpSp>
        <p:nvGrpSpPr>
          <p:cNvPr id="1572" name="Google Shape;1572;p127"/>
          <p:cNvGrpSpPr/>
          <p:nvPr/>
        </p:nvGrpSpPr>
        <p:grpSpPr>
          <a:xfrm>
            <a:off x="3990598" y="695447"/>
            <a:ext cx="4259826" cy="3967775"/>
            <a:chOff x="3990598" y="695447"/>
            <a:chExt cx="4259826" cy="3967775"/>
          </a:xfrm>
        </p:grpSpPr>
        <p:pic>
          <p:nvPicPr>
            <p:cNvPr id="1573" name="Google Shape;1573;p127"/>
            <p:cNvPicPr preferRelativeResize="0"/>
            <p:nvPr/>
          </p:nvPicPr>
          <p:blipFill>
            <a:blip r:embed="rId3">
              <a:alphaModFix/>
            </a:blip>
            <a:stretch>
              <a:fillRect/>
            </a:stretch>
          </p:blipFill>
          <p:spPr>
            <a:xfrm>
              <a:off x="3990598" y="695447"/>
              <a:ext cx="4259826" cy="3967775"/>
            </a:xfrm>
            <a:prstGeom prst="rect">
              <a:avLst/>
            </a:prstGeom>
            <a:noFill/>
            <a:ln>
              <a:noFill/>
            </a:ln>
          </p:spPr>
        </p:pic>
        <p:sp>
          <p:nvSpPr>
            <p:cNvPr id="1574" name="Google Shape;1574;p127"/>
            <p:cNvSpPr/>
            <p:nvPr/>
          </p:nvSpPr>
          <p:spPr>
            <a:xfrm>
              <a:off x="5274711" y="704200"/>
              <a:ext cx="10431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27"/>
            <p:cNvSpPr/>
            <p:nvPr/>
          </p:nvSpPr>
          <p:spPr>
            <a:xfrm>
              <a:off x="4188675" y="1139505"/>
              <a:ext cx="40617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27"/>
            <p:cNvSpPr/>
            <p:nvPr/>
          </p:nvSpPr>
          <p:spPr>
            <a:xfrm>
              <a:off x="4706276" y="2423198"/>
              <a:ext cx="2510400" cy="909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77" name="Google Shape;1577;p127"/>
          <p:cNvCxnSpPr/>
          <p:nvPr/>
        </p:nvCxnSpPr>
        <p:spPr>
          <a:xfrm flipH="1">
            <a:off x="6298050" y="1866900"/>
            <a:ext cx="655200" cy="739800"/>
          </a:xfrm>
          <a:prstGeom prst="straightConnector1">
            <a:avLst/>
          </a:prstGeom>
          <a:noFill/>
          <a:ln w="19050" cap="flat" cmpd="sng">
            <a:solidFill>
              <a:schemeClr val="lt1"/>
            </a:solidFill>
            <a:prstDash val="solid"/>
            <a:round/>
            <a:headEnd type="none" w="med" len="med"/>
            <a:tailEnd type="triangle" w="med" len="med"/>
          </a:ln>
        </p:spPr>
      </p:cxnSp>
      <p:sp>
        <p:nvSpPr>
          <p:cNvPr id="1578" name="Google Shape;1578;p127"/>
          <p:cNvSpPr txBox="1"/>
          <p:nvPr/>
        </p:nvSpPr>
        <p:spPr>
          <a:xfrm>
            <a:off x="6953250" y="1426175"/>
            <a:ext cx="2221800" cy="11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When the button is clicked, </a:t>
            </a:r>
            <a:r>
              <a:rPr lang="en" sz="1200">
                <a:solidFill>
                  <a:srgbClr val="FFFFFF"/>
                </a:solidFill>
                <a:latin typeface="Courier New"/>
                <a:ea typeface="Courier New"/>
                <a:cs typeface="Courier New"/>
                <a:sym typeface="Courier New"/>
              </a:rPr>
              <a:t>isLiked</a:t>
            </a:r>
            <a:r>
              <a:rPr lang="en" sz="1200">
                <a:solidFill>
                  <a:srgbClr val="FFFFFF"/>
                </a:solidFill>
                <a:latin typeface="Avenir"/>
                <a:ea typeface="Avenir"/>
                <a:cs typeface="Avenir"/>
                <a:sym typeface="Avenir"/>
              </a:rPr>
              <a:t> is set to the opposite boolean value</a:t>
            </a:r>
            <a:endParaRPr sz="1200">
              <a:solidFill>
                <a:srgbClr val="FFFFFF"/>
              </a:solidFill>
              <a:latin typeface="Avenir"/>
              <a:ea typeface="Avenir"/>
              <a:cs typeface="Avenir"/>
              <a:sym typeface="Avenir"/>
            </a:endParaRPr>
          </a:p>
        </p:txBody>
      </p:sp>
      <p:pic>
        <p:nvPicPr>
          <p:cNvPr id="1579" name="Google Shape;1579;p127"/>
          <p:cNvPicPr preferRelativeResize="0"/>
          <p:nvPr/>
        </p:nvPicPr>
        <p:blipFill>
          <a:blip r:embed="rId4">
            <a:alphaModFix/>
          </a:blip>
          <a:stretch>
            <a:fillRect/>
          </a:stretch>
        </p:blipFill>
        <p:spPr>
          <a:xfrm>
            <a:off x="205600" y="1597625"/>
            <a:ext cx="3737750" cy="1884374"/>
          </a:xfrm>
          <a:prstGeom prst="rect">
            <a:avLst/>
          </a:prstGeom>
          <a:noFill/>
          <a:ln>
            <a:noFill/>
          </a:ln>
        </p:spPr>
      </p:pic>
      <p:sp>
        <p:nvSpPr>
          <p:cNvPr id="1580" name="Google Shape;1580;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
        <p:nvSpPr>
          <p:cNvPr id="1581" name="Google Shape;1581;p127"/>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r>
              <a:rPr lang="en" sz="3400">
                <a:solidFill>
                  <a:schemeClr val="lt1"/>
                </a:solidFill>
                <a:latin typeface="Courier New"/>
                <a:ea typeface="Courier New"/>
                <a:cs typeface="Courier New"/>
                <a:sym typeface="Courier New"/>
              </a:rPr>
              <a:t>*</a:t>
            </a:r>
            <a:endParaRPr sz="3400" b="1" i="1">
              <a:solidFill>
                <a:schemeClr val="lt1"/>
              </a:solidFill>
              <a:latin typeface="Courier New"/>
              <a:ea typeface="Courier New"/>
              <a:cs typeface="Courier New"/>
              <a:sym typeface="Courier New"/>
            </a:endParaRPr>
          </a:p>
        </p:txBody>
      </p:sp>
      <p:sp>
        <p:nvSpPr>
          <p:cNvPr id="1582" name="Google Shape;1582;p127"/>
          <p:cNvSpPr txBox="1"/>
          <p:nvPr/>
        </p:nvSpPr>
        <p:spPr>
          <a:xfrm>
            <a:off x="1314433" y="300108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00"/>
                </a:solidFill>
                <a:latin typeface="Avenir"/>
                <a:ea typeface="Avenir"/>
                <a:cs typeface="Avenir"/>
                <a:sym typeface="Avenir"/>
              </a:rPr>
              <a:t>state</a:t>
            </a:r>
            <a:endParaRPr sz="2000" b="1">
              <a:solidFill>
                <a:srgbClr val="00FF00"/>
              </a:solidFill>
              <a:latin typeface="Avenir"/>
              <a:ea typeface="Avenir"/>
              <a:cs typeface="Avenir"/>
              <a:sym typeface="Avenir"/>
            </a:endParaRPr>
          </a:p>
        </p:txBody>
      </p:sp>
      <p:sp>
        <p:nvSpPr>
          <p:cNvPr id="1583" name="Google Shape;1583;p127"/>
          <p:cNvSpPr/>
          <p:nvPr/>
        </p:nvSpPr>
        <p:spPr>
          <a:xfrm>
            <a:off x="639827" y="2854850"/>
            <a:ext cx="5487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127"/>
          <p:cNvCxnSpPr>
            <a:stCxn id="1585" idx="1"/>
          </p:cNvCxnSpPr>
          <p:nvPr/>
        </p:nvCxnSpPr>
        <p:spPr>
          <a:xfrm rot="10800000">
            <a:off x="5633475" y="3324025"/>
            <a:ext cx="1367400" cy="582600"/>
          </a:xfrm>
          <a:prstGeom prst="straightConnector1">
            <a:avLst/>
          </a:prstGeom>
          <a:noFill/>
          <a:ln w="19050" cap="flat" cmpd="sng">
            <a:solidFill>
              <a:schemeClr val="lt1"/>
            </a:solidFill>
            <a:prstDash val="solid"/>
            <a:round/>
            <a:headEnd type="none" w="med" len="med"/>
            <a:tailEnd type="triangle" w="med" len="med"/>
          </a:ln>
        </p:spPr>
      </p:cxnSp>
      <p:sp>
        <p:nvSpPr>
          <p:cNvPr id="1585" name="Google Shape;1585;p127"/>
          <p:cNvSpPr txBox="1"/>
          <p:nvPr/>
        </p:nvSpPr>
        <p:spPr>
          <a:xfrm>
            <a:off x="7000875" y="3314725"/>
            <a:ext cx="2262600" cy="11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Setting </a:t>
            </a:r>
            <a:r>
              <a:rPr lang="en" sz="1200">
                <a:solidFill>
                  <a:srgbClr val="FFFFFF"/>
                </a:solidFill>
                <a:latin typeface="Courier New"/>
                <a:ea typeface="Courier New"/>
                <a:cs typeface="Courier New"/>
                <a:sym typeface="Courier New"/>
              </a:rPr>
              <a:t>isLiked</a:t>
            </a:r>
            <a:r>
              <a:rPr lang="en" sz="1200">
                <a:solidFill>
                  <a:srgbClr val="FFFFFF"/>
                </a:solidFill>
                <a:latin typeface="Avenir"/>
                <a:ea typeface="Avenir"/>
                <a:cs typeface="Avenir"/>
                <a:sym typeface="Avenir"/>
              </a:rPr>
              <a:t> triggers a re-render…</a:t>
            </a:r>
            <a:endParaRPr sz="1200">
              <a:solidFill>
                <a:srgbClr val="FFFFFF"/>
              </a:solidFill>
              <a:latin typeface="Avenir"/>
              <a:ea typeface="Avenir"/>
              <a:cs typeface="Avenir"/>
              <a:sym typeface="Avenir"/>
            </a:endParaRPr>
          </a:p>
          <a:p>
            <a:pPr marL="0" lvl="0" indent="0" algn="l" rtl="0">
              <a:spcBef>
                <a:spcPts val="0"/>
              </a:spcBef>
              <a:spcAft>
                <a:spcPts val="0"/>
              </a:spcAft>
              <a:buNone/>
            </a:pPr>
            <a:endParaRPr sz="1200">
              <a:solidFill>
                <a:srgbClr val="FFFFFF"/>
              </a:solidFill>
              <a:latin typeface="Avenir"/>
              <a:ea typeface="Avenir"/>
              <a:cs typeface="Avenir"/>
              <a:sym typeface="Avenir"/>
            </a:endParaRPr>
          </a:p>
          <a:p>
            <a:pPr marL="0" lvl="0" indent="0" algn="l" rtl="0">
              <a:spcBef>
                <a:spcPts val="0"/>
              </a:spcBef>
              <a:spcAft>
                <a:spcPts val="0"/>
              </a:spcAft>
              <a:buNone/>
            </a:pPr>
            <a:r>
              <a:rPr lang="en" sz="1200">
                <a:solidFill>
                  <a:srgbClr val="FFFFFF"/>
                </a:solidFill>
                <a:latin typeface="Avenir"/>
                <a:ea typeface="Avenir"/>
                <a:cs typeface="Avenir"/>
                <a:sym typeface="Avenir"/>
              </a:rPr>
              <a:t>which switches between rendering “Liked” and “Like”</a:t>
            </a:r>
            <a:endParaRPr sz="1200">
              <a:solidFill>
                <a:srgbClr val="FFFFFF"/>
              </a:solidFill>
              <a:latin typeface="Avenir"/>
              <a:ea typeface="Avenir"/>
              <a:cs typeface="Avenir"/>
              <a:sym typeface="Avenir"/>
            </a:endParaRPr>
          </a:p>
          <a:p>
            <a:pPr marL="0" lvl="0" indent="0" algn="l" rtl="0">
              <a:spcBef>
                <a:spcPts val="0"/>
              </a:spcBef>
              <a:spcAft>
                <a:spcPts val="0"/>
              </a:spcAft>
              <a:buNone/>
            </a:pPr>
            <a:endParaRPr sz="1200">
              <a:solidFill>
                <a:srgbClr val="FFFFFF"/>
              </a:solidFill>
              <a:latin typeface="Avenir"/>
              <a:ea typeface="Avenir"/>
              <a:cs typeface="Avenir"/>
              <a:sym typeface="Avenir"/>
            </a:endParaRPr>
          </a:p>
          <a:p>
            <a:pPr marL="0" lvl="0" indent="0" algn="l" rtl="0">
              <a:spcBef>
                <a:spcPts val="0"/>
              </a:spcBef>
              <a:spcAft>
                <a:spcPts val="0"/>
              </a:spcAft>
              <a:buNone/>
            </a:pPr>
            <a:r>
              <a:rPr lang="en" sz="1200">
                <a:solidFill>
                  <a:srgbClr val="FFFFFF"/>
                </a:solidFill>
                <a:latin typeface="Avenir"/>
                <a:ea typeface="Avenir"/>
                <a:cs typeface="Avenir"/>
                <a:sym typeface="Avenir"/>
              </a:rPr>
              <a:t>(More on this tomorrow!)</a:t>
            </a:r>
            <a:endParaRPr sz="1200">
              <a:solidFill>
                <a:srgbClr val="FFFFFF"/>
              </a:solidFill>
              <a:latin typeface="Avenir"/>
              <a:ea typeface="Avenir"/>
              <a:cs typeface="Avenir"/>
              <a:sym typeface="Avenir"/>
            </a:endParaRPr>
          </a:p>
        </p:txBody>
      </p:sp>
      <p:sp>
        <p:nvSpPr>
          <p:cNvPr id="1586" name="Google Shape;1586;p127"/>
          <p:cNvSpPr txBox="1"/>
          <p:nvPr/>
        </p:nvSpPr>
        <p:spPr>
          <a:xfrm>
            <a:off x="0" y="4749900"/>
            <a:ext cx="3846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*Don’t worry if you don’t get this completely yet!</a:t>
            </a:r>
            <a:endParaRPr sz="1200">
              <a:solidFill>
                <a:srgbClr val="FFFFFF"/>
              </a:solidFill>
              <a:latin typeface="Avenir"/>
              <a:ea typeface="Avenir"/>
              <a:cs typeface="Avenir"/>
              <a:sym typeface="Aveni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rgbClr val="000C18"/>
        </a:solidFill>
        <a:effectLst/>
      </p:bgPr>
    </p:bg>
    <p:spTree>
      <p:nvGrpSpPr>
        <p:cNvPr id="1" name="Shape 1590"/>
        <p:cNvGrpSpPr/>
        <p:nvPr/>
      </p:nvGrpSpPr>
      <p:grpSpPr>
        <a:xfrm>
          <a:off x="0" y="0"/>
          <a:ext cx="0" cy="0"/>
          <a:chOff x="0" y="0"/>
          <a:chExt cx="0" cy="0"/>
        </a:xfrm>
      </p:grpSpPr>
      <p:sp>
        <p:nvSpPr>
          <p:cNvPr id="1591" name="Google Shape;1591;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102</a:t>
            </a:fld>
            <a:endParaRPr/>
          </a:p>
        </p:txBody>
      </p:sp>
      <p:sp>
        <p:nvSpPr>
          <p:cNvPr id="1592" name="Google Shape;1592;p128"/>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App.js</a:t>
            </a:r>
            <a:endParaRPr sz="3400" b="1" i="1">
              <a:solidFill>
                <a:schemeClr val="lt1"/>
              </a:solidFill>
              <a:latin typeface="Courier New"/>
              <a:ea typeface="Courier New"/>
              <a:cs typeface="Courier New"/>
              <a:sym typeface="Courier New"/>
            </a:endParaRPr>
          </a:p>
        </p:txBody>
      </p:sp>
      <p:pic>
        <p:nvPicPr>
          <p:cNvPr id="1593" name="Google Shape;1593;p128"/>
          <p:cNvPicPr preferRelativeResize="0"/>
          <p:nvPr/>
        </p:nvPicPr>
        <p:blipFill>
          <a:blip r:embed="rId3">
            <a:alphaModFix/>
          </a:blip>
          <a:stretch>
            <a:fillRect/>
          </a:stretch>
        </p:blipFill>
        <p:spPr>
          <a:xfrm>
            <a:off x="220975" y="1149725"/>
            <a:ext cx="8360399" cy="3765150"/>
          </a:xfrm>
          <a:prstGeom prst="rect">
            <a:avLst/>
          </a:prstGeom>
          <a:noFill/>
          <a:ln>
            <a:noFill/>
          </a:ln>
        </p:spPr>
      </p:pic>
      <p:pic>
        <p:nvPicPr>
          <p:cNvPr id="1594" name="Google Shape;1594;p128"/>
          <p:cNvPicPr preferRelativeResize="0"/>
          <p:nvPr/>
        </p:nvPicPr>
        <p:blipFill>
          <a:blip r:embed="rId4">
            <a:alphaModFix/>
          </a:blip>
          <a:stretch>
            <a:fillRect/>
          </a:stretch>
        </p:blipFill>
        <p:spPr>
          <a:xfrm>
            <a:off x="4348200" y="364097"/>
            <a:ext cx="4547825" cy="1723901"/>
          </a:xfrm>
          <a:prstGeom prst="rect">
            <a:avLst/>
          </a:prstGeom>
          <a:noFill/>
          <a:ln>
            <a:noFill/>
          </a:ln>
        </p:spPr>
      </p:pic>
      <p:sp>
        <p:nvSpPr>
          <p:cNvPr id="1595" name="Google Shape;1595;p128"/>
          <p:cNvSpPr txBox="1"/>
          <p:nvPr/>
        </p:nvSpPr>
        <p:spPr>
          <a:xfrm>
            <a:off x="3756800" y="4093625"/>
            <a:ext cx="55014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Avenir"/>
                <a:ea typeface="Avenir"/>
                <a:cs typeface="Avenir"/>
                <a:sym typeface="Avenir"/>
              </a:rPr>
              <a:t>Only App.js contains data, the child components are reusable and abstracted!</a:t>
            </a:r>
            <a:endParaRPr sz="2000">
              <a:solidFill>
                <a:srgbClr val="FFFFFF"/>
              </a:solidFill>
              <a:latin typeface="Avenir"/>
              <a:ea typeface="Avenir"/>
              <a:cs typeface="Avenir"/>
              <a:sym typeface="Aveni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29"/>
          <p:cNvSpPr txBox="1">
            <a:spLocks noGrp="1"/>
          </p:cNvSpPr>
          <p:nvPr>
            <p:ph type="title"/>
          </p:nvPr>
        </p:nvSpPr>
        <p:spPr>
          <a:xfrm>
            <a:off x="311688" y="778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u="sng">
                <a:solidFill>
                  <a:schemeClr val="hlink"/>
                </a:solidFill>
                <a:hlinkClick r:id="rId3"/>
              </a:rPr>
              <a:t>weblab.is/react-guide</a:t>
            </a:r>
            <a:endParaRPr b="1"/>
          </a:p>
        </p:txBody>
      </p:sp>
      <p:sp>
        <p:nvSpPr>
          <p:cNvPr id="1601" name="Google Shape;1601;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103</a:t>
            </a:fld>
            <a:endParaRPr/>
          </a:p>
        </p:txBody>
      </p:sp>
      <p:pic>
        <p:nvPicPr>
          <p:cNvPr id="1602" name="Google Shape;1602;p129"/>
          <p:cNvPicPr preferRelativeResize="0"/>
          <p:nvPr/>
        </p:nvPicPr>
        <p:blipFill>
          <a:blip r:embed="rId4">
            <a:alphaModFix/>
          </a:blip>
          <a:stretch>
            <a:fillRect/>
          </a:stretch>
        </p:blipFill>
        <p:spPr>
          <a:xfrm>
            <a:off x="2888725" y="1784180"/>
            <a:ext cx="3366550" cy="3027274"/>
          </a:xfrm>
          <a:prstGeom prst="rect">
            <a:avLst/>
          </a:prstGeom>
          <a:noFill/>
          <a:ln>
            <a:noFill/>
          </a:ln>
        </p:spPr>
      </p:pic>
      <p:sp>
        <p:nvSpPr>
          <p:cNvPr id="1603" name="Google Shape;1603;p12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396DFF"/>
                </a:solidFill>
              </a:rPr>
              <a:t>Whew.</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Writing Components</a:t>
            </a:r>
            <a:endParaRPr/>
          </a:p>
        </p:txBody>
      </p:sp>
      <p:sp>
        <p:nvSpPr>
          <p:cNvPr id="1609" name="Google Shape;1609;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
        <p:nvSpPr>
          <p:cNvPr id="1610" name="Google Shape;1610;p130"/>
          <p:cNvSpPr txBox="1"/>
          <p:nvPr/>
        </p:nvSpPr>
        <p:spPr>
          <a:xfrm>
            <a:off x="461350" y="1276050"/>
            <a:ext cx="8203800" cy="34356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396DFF"/>
              </a:buClr>
              <a:buSzPts val="1900"/>
              <a:buFont typeface="Open Sans"/>
              <a:buChar char="●"/>
            </a:pPr>
            <a:r>
              <a:rPr lang="en" sz="1900" dirty="0">
                <a:solidFill>
                  <a:srgbClr val="396DFF"/>
                </a:solidFill>
                <a:latin typeface="Open Sans"/>
                <a:ea typeface="Open Sans"/>
                <a:cs typeface="Open Sans"/>
                <a:sym typeface="Open Sans"/>
              </a:rPr>
              <a:t>We divide our app into components, and put one in each file</a:t>
            </a:r>
            <a:endParaRPr sz="1900" dirty="0">
              <a:solidFill>
                <a:srgbClr val="396DFF"/>
              </a:solidFill>
              <a:latin typeface="Open Sans"/>
              <a:ea typeface="Open Sans"/>
              <a:cs typeface="Open Sans"/>
              <a:sym typeface="Open Sans"/>
            </a:endParaRPr>
          </a:p>
          <a:p>
            <a:pPr marL="457200" lvl="0" indent="-349250" algn="l" rtl="0">
              <a:lnSpc>
                <a:spcPct val="115000"/>
              </a:lnSpc>
              <a:spcBef>
                <a:spcPts val="0"/>
              </a:spcBef>
              <a:spcAft>
                <a:spcPts val="0"/>
              </a:spcAft>
              <a:buClr>
                <a:srgbClr val="396DFF"/>
              </a:buClr>
              <a:buSzPts val="1900"/>
              <a:buFont typeface="Open Sans"/>
              <a:buChar char="●"/>
            </a:pPr>
            <a:r>
              <a:rPr lang="en" sz="1900" dirty="0">
                <a:solidFill>
                  <a:srgbClr val="396DFF"/>
                </a:solidFill>
                <a:latin typeface="Open Sans"/>
                <a:ea typeface="Open Sans"/>
                <a:cs typeface="Open Sans"/>
                <a:sym typeface="Open Sans"/>
              </a:rPr>
              <a:t>Each component is a function with props as the input, and returns JSX (HTML-like code)</a:t>
            </a:r>
            <a:endParaRPr sz="1900" dirty="0">
              <a:solidFill>
                <a:srgbClr val="396DFF"/>
              </a:solidFill>
              <a:latin typeface="Open Sans"/>
              <a:ea typeface="Open Sans"/>
              <a:cs typeface="Open Sans"/>
              <a:sym typeface="Open Sans"/>
            </a:endParaRPr>
          </a:p>
          <a:p>
            <a:pPr marL="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a:p>
            <a:pPr marL="457200" lvl="0" indent="-349250" algn="l" rtl="0">
              <a:lnSpc>
                <a:spcPct val="115000"/>
              </a:lnSpc>
              <a:spcBef>
                <a:spcPts val="0"/>
              </a:spcBef>
              <a:spcAft>
                <a:spcPts val="0"/>
              </a:spcAft>
              <a:buClr>
                <a:srgbClr val="396DFF"/>
              </a:buClr>
              <a:buSzPts val="1900"/>
              <a:buFont typeface="Open Sans"/>
              <a:buChar char="●"/>
            </a:pPr>
            <a:r>
              <a:rPr lang="en" sz="1900" b="1" dirty="0">
                <a:solidFill>
                  <a:srgbClr val="396DFF"/>
                </a:solidFill>
                <a:latin typeface="Open Sans"/>
                <a:ea typeface="Open Sans"/>
                <a:cs typeface="Open Sans"/>
                <a:sym typeface="Open Sans"/>
              </a:rPr>
              <a:t>( )</a:t>
            </a:r>
            <a:r>
              <a:rPr lang="en" sz="1900" dirty="0">
                <a:solidFill>
                  <a:srgbClr val="396DFF"/>
                </a:solidFill>
                <a:latin typeface="Open Sans"/>
                <a:ea typeface="Open Sans"/>
                <a:cs typeface="Open Sans"/>
                <a:sym typeface="Open Sans"/>
              </a:rPr>
              <a:t> allows us to enter an JSX environment</a:t>
            </a:r>
            <a:endParaRPr sz="1900" dirty="0">
              <a:solidFill>
                <a:srgbClr val="396DFF"/>
              </a:solidFill>
              <a:latin typeface="Open Sans"/>
              <a:ea typeface="Open Sans"/>
              <a:cs typeface="Open Sans"/>
              <a:sym typeface="Open Sans"/>
            </a:endParaRPr>
          </a:p>
          <a:p>
            <a:pPr marL="457200" lvl="0" indent="-349250" algn="l" rtl="0">
              <a:lnSpc>
                <a:spcPct val="115000"/>
              </a:lnSpc>
              <a:spcBef>
                <a:spcPts val="0"/>
              </a:spcBef>
              <a:spcAft>
                <a:spcPts val="0"/>
              </a:spcAft>
              <a:buClr>
                <a:srgbClr val="396DFF"/>
              </a:buClr>
              <a:buSzPts val="1900"/>
              <a:buFont typeface="Open Sans"/>
              <a:buChar char="●"/>
            </a:pPr>
            <a:r>
              <a:rPr lang="en" sz="1900" dirty="0">
                <a:solidFill>
                  <a:srgbClr val="396DFF"/>
                </a:solidFill>
                <a:latin typeface="Open Sans"/>
                <a:ea typeface="Open Sans"/>
                <a:cs typeface="Open Sans"/>
                <a:sym typeface="Open Sans"/>
              </a:rPr>
              <a:t>Inside the JSX environment, </a:t>
            </a:r>
            <a:r>
              <a:rPr lang="en" sz="1900" b="1" dirty="0">
                <a:solidFill>
                  <a:srgbClr val="396DFF"/>
                </a:solidFill>
                <a:latin typeface="Open Sans"/>
                <a:ea typeface="Open Sans"/>
                <a:cs typeface="Open Sans"/>
                <a:sym typeface="Open Sans"/>
              </a:rPr>
              <a:t>{}</a:t>
            </a:r>
            <a:r>
              <a:rPr lang="en" sz="1900" dirty="0">
                <a:solidFill>
                  <a:srgbClr val="396DFF"/>
                </a:solidFill>
                <a:latin typeface="Open Sans"/>
                <a:ea typeface="Open Sans"/>
                <a:cs typeface="Open Sans"/>
                <a:sym typeface="Open Sans"/>
              </a:rPr>
              <a:t> allows us to create a mini JS environment</a:t>
            </a:r>
            <a:endParaRPr sz="1900" dirty="0">
              <a:solidFill>
                <a:srgbClr val="396DFF"/>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a:p>
            <a:pPr marL="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a:p>
            <a:pPr marL="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Writing Components</a:t>
            </a:r>
            <a:endParaRPr/>
          </a:p>
        </p:txBody>
      </p:sp>
      <p:sp>
        <p:nvSpPr>
          <p:cNvPr id="1616" name="Google Shape;1616;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
        <p:nvSpPr>
          <p:cNvPr id="1617" name="Google Shape;1617;p131"/>
          <p:cNvSpPr txBox="1"/>
          <p:nvPr/>
        </p:nvSpPr>
        <p:spPr>
          <a:xfrm>
            <a:off x="461350" y="1276050"/>
            <a:ext cx="8203800" cy="34356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396DFF"/>
              </a:buClr>
              <a:buSzPts val="1900"/>
              <a:buFont typeface="Open Sans"/>
              <a:buChar char="●"/>
            </a:pPr>
            <a:r>
              <a:rPr lang="en" sz="1900" dirty="0">
                <a:solidFill>
                  <a:srgbClr val="396DFF"/>
                </a:solidFill>
                <a:latin typeface="Open Sans"/>
                <a:ea typeface="Open Sans"/>
                <a:cs typeface="Open Sans"/>
                <a:sym typeface="Open Sans"/>
              </a:rPr>
              <a:t>We pass in props with </a:t>
            </a:r>
            <a:r>
              <a:rPr lang="en" sz="1900" b="1" dirty="0">
                <a:solidFill>
                  <a:srgbClr val="396DFF"/>
                </a:solidFill>
                <a:latin typeface="Courier New"/>
                <a:ea typeface="Courier New"/>
                <a:cs typeface="Courier New"/>
                <a:sym typeface="Courier New"/>
              </a:rPr>
              <a:t>&lt;Post text="I love weblab" /&gt;</a:t>
            </a:r>
            <a:endParaRPr sz="1900" b="1" dirty="0">
              <a:solidFill>
                <a:srgbClr val="396DFF"/>
              </a:solidFill>
              <a:latin typeface="Courier New"/>
              <a:ea typeface="Courier New"/>
              <a:cs typeface="Courier New"/>
              <a:sym typeface="Courier New"/>
            </a:endParaRPr>
          </a:p>
          <a:p>
            <a:pPr marL="457200" lvl="0" indent="-349250" algn="l" rtl="0">
              <a:lnSpc>
                <a:spcPct val="115000"/>
              </a:lnSpc>
              <a:spcBef>
                <a:spcPts val="0"/>
              </a:spcBef>
              <a:spcAft>
                <a:spcPts val="0"/>
              </a:spcAft>
              <a:buClr>
                <a:srgbClr val="396DFF"/>
              </a:buClr>
              <a:buSzPts val="1900"/>
              <a:buFont typeface="Courier New"/>
              <a:buChar char="●"/>
            </a:pPr>
            <a:r>
              <a:rPr lang="en" sz="1900" dirty="0">
                <a:solidFill>
                  <a:srgbClr val="396DFF"/>
                </a:solidFill>
                <a:latin typeface="Open Sans"/>
                <a:ea typeface="Open Sans"/>
                <a:cs typeface="Open Sans"/>
                <a:sym typeface="Open Sans"/>
              </a:rPr>
              <a:t>We read in those props in the child component with </a:t>
            </a:r>
            <a:r>
              <a:rPr lang="en" sz="1900" b="1" dirty="0">
                <a:solidFill>
                  <a:srgbClr val="396DFF"/>
                </a:solidFill>
                <a:latin typeface="Courier New"/>
                <a:ea typeface="Courier New"/>
                <a:cs typeface="Courier New"/>
                <a:sym typeface="Courier New"/>
              </a:rPr>
              <a:t>props.text</a:t>
            </a:r>
            <a:endParaRPr sz="1900" b="1" dirty="0">
              <a:solidFill>
                <a:srgbClr val="396DFF"/>
              </a:solidFill>
              <a:latin typeface="Courier New"/>
              <a:ea typeface="Courier New"/>
              <a:cs typeface="Courier New"/>
              <a:sym typeface="Courier New"/>
            </a:endParaRPr>
          </a:p>
          <a:p>
            <a:pPr marL="457200" lvl="0" indent="-349250" algn="l" rtl="0">
              <a:lnSpc>
                <a:spcPct val="115000"/>
              </a:lnSpc>
              <a:spcBef>
                <a:spcPts val="0"/>
              </a:spcBef>
              <a:spcAft>
                <a:spcPts val="0"/>
              </a:spcAft>
              <a:buClr>
                <a:srgbClr val="396DFF"/>
              </a:buClr>
              <a:buSzPts val="1900"/>
              <a:buFont typeface="Courier New"/>
              <a:buChar char="●"/>
            </a:pPr>
            <a:r>
              <a:rPr lang="en" sz="1900" dirty="0">
                <a:solidFill>
                  <a:srgbClr val="396DFF"/>
                </a:solidFill>
                <a:latin typeface="Open Sans"/>
                <a:ea typeface="Open Sans"/>
                <a:cs typeface="Open Sans"/>
                <a:sym typeface="Open Sans"/>
              </a:rPr>
              <a:t>We declare state variables with </a:t>
            </a:r>
            <a:endParaRPr sz="1900" dirty="0">
              <a:solidFill>
                <a:srgbClr val="396DFF"/>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600" b="1" dirty="0">
                <a:solidFill>
                  <a:srgbClr val="396DFF"/>
                </a:solidFill>
                <a:latin typeface="Courier New"/>
                <a:ea typeface="Courier New"/>
                <a:cs typeface="Courier New"/>
                <a:sym typeface="Courier New"/>
              </a:rPr>
              <a:t>const [something, setSomething] = useState(initialValue)</a:t>
            </a:r>
            <a:endParaRPr sz="1600" b="1" dirty="0">
              <a:solidFill>
                <a:srgbClr val="396DFF"/>
              </a:solidFill>
              <a:latin typeface="Courier New"/>
              <a:ea typeface="Courier New"/>
              <a:cs typeface="Courier New"/>
              <a:sym typeface="Courier New"/>
            </a:endParaRPr>
          </a:p>
          <a:p>
            <a:pPr marL="457200" lvl="0" indent="-349250" algn="l" rtl="0">
              <a:lnSpc>
                <a:spcPct val="115000"/>
              </a:lnSpc>
              <a:spcBef>
                <a:spcPts val="0"/>
              </a:spcBef>
              <a:spcAft>
                <a:spcPts val="0"/>
              </a:spcAft>
              <a:buClr>
                <a:srgbClr val="396DFF"/>
              </a:buClr>
              <a:buSzPts val="1900"/>
              <a:buFont typeface="Open Sans"/>
              <a:buChar char="●"/>
            </a:pPr>
            <a:r>
              <a:rPr lang="en" sz="1900" dirty="0">
                <a:solidFill>
                  <a:srgbClr val="396DFF"/>
                </a:solidFill>
                <a:latin typeface="Open Sans"/>
                <a:ea typeface="Open Sans"/>
                <a:cs typeface="Open Sans"/>
                <a:sym typeface="Open Sans"/>
              </a:rPr>
              <a:t>React uses </a:t>
            </a:r>
            <a:r>
              <a:rPr lang="en" sz="1900" b="1" dirty="0">
                <a:solidFill>
                  <a:srgbClr val="396DFF"/>
                </a:solidFill>
                <a:latin typeface="Open Sans"/>
                <a:ea typeface="Open Sans"/>
                <a:cs typeface="Open Sans"/>
                <a:sym typeface="Open Sans"/>
              </a:rPr>
              <a:t>className</a:t>
            </a:r>
            <a:r>
              <a:rPr lang="en" sz="1900" dirty="0">
                <a:solidFill>
                  <a:srgbClr val="396DFF"/>
                </a:solidFill>
                <a:latin typeface="Open Sans"/>
                <a:ea typeface="Open Sans"/>
                <a:cs typeface="Open Sans"/>
                <a:sym typeface="Open Sans"/>
              </a:rPr>
              <a:t> instead of </a:t>
            </a:r>
            <a:r>
              <a:rPr lang="en" sz="1900" b="1" dirty="0">
                <a:solidFill>
                  <a:srgbClr val="396DFF"/>
                </a:solidFill>
                <a:latin typeface="Open Sans"/>
                <a:ea typeface="Open Sans"/>
                <a:cs typeface="Open Sans"/>
                <a:sym typeface="Open Sans"/>
              </a:rPr>
              <a:t>class </a:t>
            </a:r>
            <a:r>
              <a:rPr lang="en" sz="1900" dirty="0">
                <a:solidFill>
                  <a:srgbClr val="396DFF"/>
                </a:solidFill>
                <a:latin typeface="Open Sans"/>
                <a:ea typeface="Open Sans"/>
                <a:cs typeface="Open Sans"/>
                <a:sym typeface="Open Sans"/>
              </a:rPr>
              <a:t>for css styles</a:t>
            </a:r>
            <a:endParaRPr sz="1900" dirty="0">
              <a:solidFill>
                <a:srgbClr val="396DFF"/>
              </a:solidFill>
              <a:latin typeface="Open Sans"/>
              <a:ea typeface="Open Sans"/>
              <a:cs typeface="Open Sans"/>
              <a:sym typeface="Open Sans"/>
            </a:endParaRPr>
          </a:p>
          <a:p>
            <a:pPr marL="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a:p>
            <a:pPr marL="0" lvl="0" indent="0" algn="l" rtl="0">
              <a:lnSpc>
                <a:spcPct val="115000"/>
              </a:lnSpc>
              <a:spcBef>
                <a:spcPts val="0"/>
              </a:spcBef>
              <a:spcAft>
                <a:spcPts val="0"/>
              </a:spcAft>
              <a:buNone/>
            </a:pPr>
            <a:endParaRPr sz="1900" dirty="0">
              <a:solidFill>
                <a:srgbClr val="396DFF"/>
              </a:solidFill>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pic>
        <p:nvPicPr>
          <p:cNvPr id="1622" name="Google Shape;1622;p132"/>
          <p:cNvPicPr preferRelativeResize="0"/>
          <p:nvPr/>
        </p:nvPicPr>
        <p:blipFill>
          <a:blip r:embed="rId3">
            <a:alphaModFix/>
          </a:blip>
          <a:stretch>
            <a:fillRect/>
          </a:stretch>
        </p:blipFill>
        <p:spPr>
          <a:xfrm>
            <a:off x="4369750" y="-485562"/>
            <a:ext cx="5426676" cy="2433874"/>
          </a:xfrm>
          <a:prstGeom prst="rect">
            <a:avLst/>
          </a:prstGeom>
          <a:noFill/>
          <a:ln>
            <a:noFill/>
          </a:ln>
        </p:spPr>
      </p:pic>
      <p:pic>
        <p:nvPicPr>
          <p:cNvPr id="1623" name="Google Shape;1623;p132"/>
          <p:cNvPicPr preferRelativeResize="0"/>
          <p:nvPr/>
        </p:nvPicPr>
        <p:blipFill>
          <a:blip r:embed="rId4">
            <a:alphaModFix/>
          </a:blip>
          <a:stretch>
            <a:fillRect/>
          </a:stretch>
        </p:blipFill>
        <p:spPr>
          <a:xfrm>
            <a:off x="1322150" y="0"/>
            <a:ext cx="3685200" cy="3685200"/>
          </a:xfrm>
          <a:prstGeom prst="rect">
            <a:avLst/>
          </a:prstGeom>
          <a:noFill/>
          <a:ln>
            <a:noFill/>
          </a:ln>
        </p:spPr>
      </p:pic>
      <p:pic>
        <p:nvPicPr>
          <p:cNvPr id="1624" name="Google Shape;1624;p132"/>
          <p:cNvPicPr preferRelativeResize="0"/>
          <p:nvPr/>
        </p:nvPicPr>
        <p:blipFill>
          <a:blip r:embed="rId5">
            <a:alphaModFix/>
          </a:blip>
          <a:stretch>
            <a:fillRect/>
          </a:stretch>
        </p:blipFill>
        <p:spPr>
          <a:xfrm>
            <a:off x="6143175" y="1553338"/>
            <a:ext cx="2849549" cy="2036825"/>
          </a:xfrm>
          <a:prstGeom prst="rect">
            <a:avLst/>
          </a:prstGeom>
          <a:noFill/>
          <a:ln>
            <a:noFill/>
          </a:ln>
        </p:spPr>
      </p:pic>
      <p:pic>
        <p:nvPicPr>
          <p:cNvPr id="1625" name="Google Shape;1625;p132"/>
          <p:cNvPicPr preferRelativeResize="0"/>
          <p:nvPr/>
        </p:nvPicPr>
        <p:blipFill rotWithShape="1">
          <a:blip r:embed="rId6">
            <a:alphaModFix/>
          </a:blip>
          <a:srcRect l="22022" r="19654"/>
          <a:stretch/>
        </p:blipFill>
        <p:spPr>
          <a:xfrm>
            <a:off x="4961088" y="3274125"/>
            <a:ext cx="1182088" cy="1140124"/>
          </a:xfrm>
          <a:prstGeom prst="rect">
            <a:avLst/>
          </a:prstGeom>
          <a:noFill/>
          <a:ln>
            <a:noFill/>
          </a:ln>
        </p:spPr>
      </p:pic>
      <p:pic>
        <p:nvPicPr>
          <p:cNvPr id="1626" name="Google Shape;1626;p132"/>
          <p:cNvPicPr preferRelativeResize="0"/>
          <p:nvPr/>
        </p:nvPicPr>
        <p:blipFill>
          <a:blip r:embed="rId7">
            <a:alphaModFix/>
          </a:blip>
          <a:stretch>
            <a:fillRect/>
          </a:stretch>
        </p:blipFill>
        <p:spPr>
          <a:xfrm>
            <a:off x="-121454" y="2540380"/>
            <a:ext cx="3685200" cy="2294871"/>
          </a:xfrm>
          <a:prstGeom prst="rect">
            <a:avLst/>
          </a:prstGeom>
          <a:noFill/>
          <a:ln>
            <a:noFill/>
          </a:ln>
        </p:spPr>
      </p:pic>
      <p:pic>
        <p:nvPicPr>
          <p:cNvPr id="1627" name="Google Shape;1627;p132"/>
          <p:cNvPicPr preferRelativeResize="0"/>
          <p:nvPr/>
        </p:nvPicPr>
        <p:blipFill>
          <a:blip r:embed="rId8">
            <a:alphaModFix/>
          </a:blip>
          <a:stretch>
            <a:fillRect/>
          </a:stretch>
        </p:blipFill>
        <p:spPr>
          <a:xfrm>
            <a:off x="-181476" y="39275"/>
            <a:ext cx="3617770" cy="2036800"/>
          </a:xfrm>
          <a:prstGeom prst="rect">
            <a:avLst/>
          </a:prstGeom>
          <a:noFill/>
          <a:ln>
            <a:noFill/>
          </a:ln>
        </p:spPr>
      </p:pic>
      <p:pic>
        <p:nvPicPr>
          <p:cNvPr id="1628" name="Google Shape;1628;p132"/>
          <p:cNvPicPr preferRelativeResize="0"/>
          <p:nvPr/>
        </p:nvPicPr>
        <p:blipFill>
          <a:blip r:embed="rId9">
            <a:alphaModFix/>
          </a:blip>
          <a:stretch>
            <a:fillRect/>
          </a:stretch>
        </p:blipFill>
        <p:spPr>
          <a:xfrm>
            <a:off x="2981325" y="1428750"/>
            <a:ext cx="3181350" cy="2286000"/>
          </a:xfrm>
          <a:prstGeom prst="rect">
            <a:avLst/>
          </a:prstGeom>
          <a:noFill/>
          <a:ln>
            <a:noFill/>
          </a:ln>
        </p:spPr>
      </p:pic>
      <p:pic>
        <p:nvPicPr>
          <p:cNvPr id="1629" name="Google Shape;1629;p132"/>
          <p:cNvPicPr preferRelativeResize="0"/>
          <p:nvPr/>
        </p:nvPicPr>
        <p:blipFill>
          <a:blip r:embed="rId10">
            <a:alphaModFix/>
          </a:blip>
          <a:stretch>
            <a:fillRect/>
          </a:stretch>
        </p:blipFill>
        <p:spPr>
          <a:xfrm>
            <a:off x="801675" y="1272613"/>
            <a:ext cx="3055200" cy="2036800"/>
          </a:xfrm>
          <a:prstGeom prst="rect">
            <a:avLst/>
          </a:prstGeom>
          <a:noFill/>
          <a:ln>
            <a:noFill/>
          </a:ln>
        </p:spPr>
      </p:pic>
      <p:pic>
        <p:nvPicPr>
          <p:cNvPr id="1630" name="Google Shape;1630;p132"/>
          <p:cNvPicPr preferRelativeResize="0"/>
          <p:nvPr/>
        </p:nvPicPr>
        <p:blipFill>
          <a:blip r:embed="rId11">
            <a:alphaModFix/>
          </a:blip>
          <a:stretch>
            <a:fillRect/>
          </a:stretch>
        </p:blipFill>
        <p:spPr>
          <a:xfrm>
            <a:off x="4661522" y="1272618"/>
            <a:ext cx="2386078" cy="2036800"/>
          </a:xfrm>
          <a:prstGeom prst="rect">
            <a:avLst/>
          </a:prstGeom>
          <a:noFill/>
          <a:ln>
            <a:noFill/>
          </a:ln>
        </p:spPr>
      </p:pic>
      <p:pic>
        <p:nvPicPr>
          <p:cNvPr id="1631" name="Google Shape;1631;p132"/>
          <p:cNvPicPr preferRelativeResize="0"/>
          <p:nvPr/>
        </p:nvPicPr>
        <p:blipFill rotWithShape="1">
          <a:blip r:embed="rId12">
            <a:alphaModFix/>
          </a:blip>
          <a:srcRect l="14326" t="8225" r="14326" b="14392"/>
          <a:stretch/>
        </p:blipFill>
        <p:spPr>
          <a:xfrm>
            <a:off x="1285550" y="3274125"/>
            <a:ext cx="2455926" cy="1775825"/>
          </a:xfrm>
          <a:prstGeom prst="rect">
            <a:avLst/>
          </a:prstGeom>
          <a:noFill/>
          <a:ln>
            <a:noFill/>
          </a:ln>
        </p:spPr>
      </p:pic>
      <p:pic>
        <p:nvPicPr>
          <p:cNvPr id="1632" name="Google Shape;1632;p132"/>
          <p:cNvPicPr preferRelativeResize="0"/>
          <p:nvPr/>
        </p:nvPicPr>
        <p:blipFill>
          <a:blip r:embed="rId13">
            <a:alphaModFix/>
          </a:blip>
          <a:stretch>
            <a:fillRect/>
          </a:stretch>
        </p:blipFill>
        <p:spPr>
          <a:xfrm>
            <a:off x="5603050" y="2734800"/>
            <a:ext cx="3108074" cy="1444350"/>
          </a:xfrm>
          <a:prstGeom prst="rect">
            <a:avLst/>
          </a:prstGeom>
          <a:noFill/>
          <a:ln>
            <a:noFill/>
          </a:ln>
        </p:spPr>
      </p:pic>
      <p:pic>
        <p:nvPicPr>
          <p:cNvPr id="1633" name="Google Shape;1633;p132"/>
          <p:cNvPicPr preferRelativeResize="0"/>
          <p:nvPr/>
        </p:nvPicPr>
        <p:blipFill>
          <a:blip r:embed="rId14">
            <a:alphaModFix/>
          </a:blip>
          <a:stretch>
            <a:fillRect/>
          </a:stretch>
        </p:blipFill>
        <p:spPr>
          <a:xfrm>
            <a:off x="3741475" y="767683"/>
            <a:ext cx="3055199" cy="1357866"/>
          </a:xfrm>
          <a:prstGeom prst="rect">
            <a:avLst/>
          </a:prstGeom>
          <a:noFill/>
          <a:ln>
            <a:noFill/>
          </a:ln>
        </p:spPr>
      </p:pic>
      <p:pic>
        <p:nvPicPr>
          <p:cNvPr id="1634" name="Google Shape;1634;p132"/>
          <p:cNvPicPr preferRelativeResize="0"/>
          <p:nvPr/>
        </p:nvPicPr>
        <p:blipFill>
          <a:blip r:embed="rId15">
            <a:alphaModFix/>
          </a:blip>
          <a:stretch>
            <a:fillRect/>
          </a:stretch>
        </p:blipFill>
        <p:spPr>
          <a:xfrm>
            <a:off x="7332175" y="3714750"/>
            <a:ext cx="1811834" cy="1357874"/>
          </a:xfrm>
          <a:prstGeom prst="rect">
            <a:avLst/>
          </a:prstGeom>
          <a:noFill/>
          <a:ln>
            <a:noFill/>
          </a:ln>
        </p:spPr>
      </p:pic>
      <p:pic>
        <p:nvPicPr>
          <p:cNvPr id="1635" name="Google Shape;1635;p132"/>
          <p:cNvPicPr preferRelativeResize="0"/>
          <p:nvPr/>
        </p:nvPicPr>
        <p:blipFill>
          <a:blip r:embed="rId16">
            <a:alphaModFix/>
          </a:blip>
          <a:stretch>
            <a:fillRect/>
          </a:stretch>
        </p:blipFill>
        <p:spPr>
          <a:xfrm>
            <a:off x="3057350" y="2612618"/>
            <a:ext cx="2086075" cy="1566525"/>
          </a:xfrm>
          <a:prstGeom prst="rect">
            <a:avLst/>
          </a:prstGeom>
          <a:noFill/>
          <a:ln>
            <a:noFill/>
          </a:ln>
        </p:spPr>
      </p:pic>
      <p:pic>
        <p:nvPicPr>
          <p:cNvPr id="1636" name="Google Shape;1636;p132"/>
          <p:cNvPicPr preferRelativeResize="0"/>
          <p:nvPr/>
        </p:nvPicPr>
        <p:blipFill>
          <a:blip r:embed="rId17">
            <a:alphaModFix/>
          </a:blip>
          <a:stretch>
            <a:fillRect/>
          </a:stretch>
        </p:blipFill>
        <p:spPr>
          <a:xfrm>
            <a:off x="6257050" y="154288"/>
            <a:ext cx="2386076" cy="2386076"/>
          </a:xfrm>
          <a:prstGeom prst="rect">
            <a:avLst/>
          </a:prstGeom>
          <a:noFill/>
          <a:ln>
            <a:noFill/>
          </a:ln>
        </p:spPr>
      </p:pic>
      <p:pic>
        <p:nvPicPr>
          <p:cNvPr id="1637" name="Google Shape;1637;p132"/>
          <p:cNvPicPr preferRelativeResize="0"/>
          <p:nvPr/>
        </p:nvPicPr>
        <p:blipFill>
          <a:blip r:embed="rId18">
            <a:alphaModFix/>
          </a:blip>
          <a:stretch>
            <a:fillRect/>
          </a:stretch>
        </p:blipFill>
        <p:spPr>
          <a:xfrm>
            <a:off x="7220975" y="39275"/>
            <a:ext cx="2158075" cy="2158075"/>
          </a:xfrm>
          <a:prstGeom prst="rect">
            <a:avLst/>
          </a:prstGeom>
          <a:noFill/>
          <a:ln>
            <a:noFill/>
          </a:ln>
        </p:spPr>
      </p:pic>
      <p:pic>
        <p:nvPicPr>
          <p:cNvPr id="1638" name="Google Shape;1638;p132"/>
          <p:cNvPicPr preferRelativeResize="0"/>
          <p:nvPr/>
        </p:nvPicPr>
        <p:blipFill>
          <a:blip r:embed="rId19">
            <a:alphaModFix/>
          </a:blip>
          <a:stretch>
            <a:fillRect/>
          </a:stretch>
        </p:blipFill>
        <p:spPr>
          <a:xfrm>
            <a:off x="0" y="963690"/>
            <a:ext cx="3442299" cy="1239232"/>
          </a:xfrm>
          <a:prstGeom prst="rect">
            <a:avLst/>
          </a:prstGeom>
          <a:noFill/>
          <a:ln>
            <a:noFill/>
          </a:ln>
        </p:spPr>
      </p:pic>
      <p:sp>
        <p:nvSpPr>
          <p:cNvPr id="1639" name="Google Shape;1639;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33"/>
          <p:cNvSpPr txBox="1">
            <a:spLocks noGrp="1"/>
          </p:cNvSpPr>
          <p:nvPr>
            <p:ph type="ctrTitle"/>
          </p:nvPr>
        </p:nvSpPr>
        <p:spPr>
          <a:xfrm>
            <a:off x="311708" y="12808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Feedback Time!</a:t>
            </a:r>
            <a:endParaRPr/>
          </a:p>
          <a:p>
            <a:pPr marL="0" lvl="0" indent="0" algn="ctr" rtl="0">
              <a:spcBef>
                <a:spcPts val="0"/>
              </a:spcBef>
              <a:spcAft>
                <a:spcPts val="0"/>
              </a:spcAft>
              <a:buNone/>
            </a:pPr>
            <a:r>
              <a:rPr lang="en"/>
              <a:t>weblab.is/feedback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16" name="Google Shape;216;p37"/>
          <p:cNvPicPr preferRelativeResize="0"/>
          <p:nvPr/>
        </p:nvPicPr>
        <p:blipFill>
          <a:blip r:embed="rId3">
            <a:alphaModFix/>
          </a:blip>
          <a:stretch>
            <a:fillRect/>
          </a:stretch>
        </p:blipFill>
        <p:spPr>
          <a:xfrm>
            <a:off x="297738" y="2478700"/>
            <a:ext cx="8548525" cy="2298475"/>
          </a:xfrm>
          <a:prstGeom prst="rect">
            <a:avLst/>
          </a:prstGeom>
          <a:noFill/>
          <a:ln>
            <a:noFill/>
          </a:ln>
        </p:spPr>
      </p:pic>
      <p:pic>
        <p:nvPicPr>
          <p:cNvPr id="217" name="Google Shape;217;p37"/>
          <p:cNvPicPr preferRelativeResize="0"/>
          <p:nvPr/>
        </p:nvPicPr>
        <p:blipFill>
          <a:blip r:embed="rId4">
            <a:alphaModFix/>
          </a:blip>
          <a:stretch>
            <a:fillRect/>
          </a:stretch>
        </p:blipFill>
        <p:spPr>
          <a:xfrm>
            <a:off x="3183350" y="0"/>
            <a:ext cx="2777300" cy="277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3" name="Google Shape;223;p38"/>
          <p:cNvSpPr txBox="1">
            <a:spLocks noGrp="1"/>
          </p:cNvSpPr>
          <p:nvPr>
            <p:ph type="title"/>
          </p:nvPr>
        </p:nvSpPr>
        <p:spPr>
          <a:xfrm>
            <a:off x="434950" y="4151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'fake HTML tags' are called </a:t>
            </a:r>
            <a:r>
              <a:rPr lang="en" sz="3400" b="1"/>
              <a:t>Components</a:t>
            </a:r>
            <a:endParaRPr sz="3400" b="1"/>
          </a:p>
        </p:txBody>
      </p:sp>
      <p:pic>
        <p:nvPicPr>
          <p:cNvPr id="224" name="Google Shape;224;p38"/>
          <p:cNvPicPr preferRelativeResize="0"/>
          <p:nvPr/>
        </p:nvPicPr>
        <p:blipFill>
          <a:blip r:embed="rId3">
            <a:alphaModFix/>
          </a:blip>
          <a:stretch>
            <a:fillRect/>
          </a:stretch>
        </p:blipFill>
        <p:spPr>
          <a:xfrm>
            <a:off x="1022388" y="2204374"/>
            <a:ext cx="7099223" cy="1897026"/>
          </a:xfrm>
          <a:prstGeom prst="rect">
            <a:avLst/>
          </a:prstGeom>
          <a:noFill/>
          <a:ln>
            <a:noFill/>
          </a:ln>
        </p:spPr>
      </p:pic>
      <p:pic>
        <p:nvPicPr>
          <p:cNvPr id="225" name="Google Shape;225;p38"/>
          <p:cNvPicPr preferRelativeResize="0"/>
          <p:nvPr/>
        </p:nvPicPr>
        <p:blipFill>
          <a:blip r:embed="rId4">
            <a:alphaModFix/>
          </a:blip>
          <a:stretch>
            <a:fillRect/>
          </a:stretch>
        </p:blipFill>
        <p:spPr>
          <a:xfrm>
            <a:off x="3418779" y="158600"/>
            <a:ext cx="2306441" cy="22922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b="1">
                <a:latin typeface="Proxima Nova"/>
                <a:ea typeface="Proxima Nova"/>
                <a:cs typeface="Proxima Nova"/>
                <a:sym typeface="Proxima Nova"/>
              </a:rPr>
              <a:t>Components</a:t>
            </a:r>
            <a:endParaRPr sz="5800" b="1">
              <a:latin typeface="Proxima Nova"/>
              <a:ea typeface="Proxima Nova"/>
              <a:cs typeface="Proxima Nova"/>
              <a:sym typeface="Proxima Nova"/>
            </a:endParaRPr>
          </a:p>
        </p:txBody>
      </p:sp>
      <p:sp>
        <p:nvSpPr>
          <p:cNvPr id="231" name="Google Shape;23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32" name="Google Shape;232;p39"/>
          <p:cNvSpPr txBox="1"/>
          <p:nvPr/>
        </p:nvSpPr>
        <p:spPr>
          <a:xfrm>
            <a:off x="776375" y="739400"/>
            <a:ext cx="2920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396DFF"/>
                </a:solidFill>
                <a:latin typeface="Courier New"/>
                <a:ea typeface="Courier New"/>
                <a:cs typeface="Courier New"/>
                <a:sym typeface="Courier New"/>
              </a:rPr>
              <a:t>&lt;Facebook /&gt;</a:t>
            </a:r>
            <a:endParaRPr sz="2600" b="1">
              <a:solidFill>
                <a:srgbClr val="396DFF"/>
              </a:solidFill>
              <a:latin typeface="Courier New"/>
              <a:ea typeface="Courier New"/>
              <a:cs typeface="Courier New"/>
              <a:sym typeface="Courier New"/>
            </a:endParaRPr>
          </a:p>
        </p:txBody>
      </p:sp>
      <p:sp>
        <p:nvSpPr>
          <p:cNvPr id="233" name="Google Shape;233;p39"/>
          <p:cNvSpPr txBox="1"/>
          <p:nvPr/>
        </p:nvSpPr>
        <p:spPr>
          <a:xfrm>
            <a:off x="4342375" y="1324400"/>
            <a:ext cx="2920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396DFF"/>
                </a:solidFill>
                <a:latin typeface="Courier New"/>
                <a:ea typeface="Courier New"/>
                <a:cs typeface="Courier New"/>
                <a:sym typeface="Courier New"/>
              </a:rPr>
              <a:t>&lt;NavBar /&gt;</a:t>
            </a:r>
            <a:endParaRPr sz="2600" b="1">
              <a:solidFill>
                <a:srgbClr val="396DFF"/>
              </a:solidFill>
              <a:latin typeface="Courier New"/>
              <a:ea typeface="Courier New"/>
              <a:cs typeface="Courier New"/>
              <a:sym typeface="Courier New"/>
            </a:endParaRPr>
          </a:p>
        </p:txBody>
      </p:sp>
      <p:sp>
        <p:nvSpPr>
          <p:cNvPr id="234" name="Google Shape;234;p39"/>
          <p:cNvSpPr txBox="1"/>
          <p:nvPr/>
        </p:nvSpPr>
        <p:spPr>
          <a:xfrm>
            <a:off x="920975" y="3695025"/>
            <a:ext cx="2920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396DFF"/>
                </a:solidFill>
                <a:latin typeface="Courier New"/>
                <a:ea typeface="Courier New"/>
                <a:cs typeface="Courier New"/>
                <a:sym typeface="Courier New"/>
              </a:rPr>
              <a:t>&lt;Feed /&gt;</a:t>
            </a:r>
            <a:endParaRPr sz="2600" b="1">
              <a:solidFill>
                <a:srgbClr val="396DFF"/>
              </a:solidFill>
              <a:latin typeface="Courier New"/>
              <a:ea typeface="Courier New"/>
              <a:cs typeface="Courier New"/>
              <a:sym typeface="Courier New"/>
            </a:endParaRPr>
          </a:p>
        </p:txBody>
      </p:sp>
      <p:sp>
        <p:nvSpPr>
          <p:cNvPr id="235" name="Google Shape;235;p39"/>
          <p:cNvSpPr txBox="1"/>
          <p:nvPr/>
        </p:nvSpPr>
        <p:spPr>
          <a:xfrm>
            <a:off x="3636675" y="4471825"/>
            <a:ext cx="2920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396DFF"/>
                </a:solidFill>
                <a:latin typeface="Courier New"/>
                <a:ea typeface="Courier New"/>
                <a:cs typeface="Courier New"/>
                <a:sym typeface="Courier New"/>
              </a:rPr>
              <a:t>&lt;InfoBar /&gt;</a:t>
            </a:r>
            <a:endParaRPr sz="2600" b="1">
              <a:solidFill>
                <a:srgbClr val="396DFF"/>
              </a:solidFill>
              <a:latin typeface="Courier New"/>
              <a:ea typeface="Courier New"/>
              <a:cs typeface="Courier New"/>
              <a:sym typeface="Courier New"/>
            </a:endParaRPr>
          </a:p>
        </p:txBody>
      </p:sp>
      <p:sp>
        <p:nvSpPr>
          <p:cNvPr id="236" name="Google Shape;236;p39"/>
          <p:cNvSpPr txBox="1"/>
          <p:nvPr/>
        </p:nvSpPr>
        <p:spPr>
          <a:xfrm>
            <a:off x="6223200" y="3174150"/>
            <a:ext cx="2920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396DFF"/>
                </a:solidFill>
                <a:latin typeface="Courier New"/>
                <a:ea typeface="Courier New"/>
                <a:cs typeface="Courier New"/>
                <a:sym typeface="Courier New"/>
              </a:rPr>
              <a:t>&lt;Post /&gt;</a:t>
            </a:r>
            <a:endParaRPr sz="2600" b="1">
              <a:solidFill>
                <a:srgbClr val="396DF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42" name="Google Shape;242;p40"/>
          <p:cNvSpPr txBox="1">
            <a:spLocks noGrp="1"/>
          </p:cNvSpPr>
          <p:nvPr>
            <p:ph type="title"/>
          </p:nvPr>
        </p:nvSpPr>
        <p:spPr>
          <a:xfrm>
            <a:off x="311700" y="306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96DFF"/>
                </a:solidFill>
                <a:latin typeface="Proxima Nova"/>
                <a:ea typeface="Proxima Nova"/>
                <a:cs typeface="Proxima Nova"/>
                <a:sym typeface="Proxima Nova"/>
              </a:rPr>
              <a:t>But what is a </a:t>
            </a:r>
            <a:r>
              <a:rPr lang="en" b="1" dirty="0">
                <a:solidFill>
                  <a:srgbClr val="396DFF"/>
                </a:solidFill>
                <a:latin typeface="Proxima Nova"/>
                <a:ea typeface="Proxima Nova"/>
                <a:cs typeface="Proxima Nova"/>
                <a:sym typeface="Proxima Nova"/>
              </a:rPr>
              <a:t>&lt;Component /&gt;</a:t>
            </a:r>
            <a:r>
              <a:rPr lang="en" dirty="0">
                <a:solidFill>
                  <a:srgbClr val="396DFF"/>
                </a:solidFill>
                <a:latin typeface="Proxima Nova"/>
                <a:ea typeface="Proxima Nova"/>
                <a:cs typeface="Proxima Nova"/>
                <a:sym typeface="Proxima Nova"/>
              </a:rPr>
              <a:t> really?</a:t>
            </a:r>
            <a:endParaRPr dirty="0">
              <a:solidFill>
                <a:srgbClr val="396DFF"/>
              </a:solidFill>
              <a:latin typeface="Proxima Nova"/>
              <a:ea typeface="Proxima Nova"/>
              <a:cs typeface="Proxima Nova"/>
              <a:sym typeface="Proxima Nova"/>
            </a:endParaRPr>
          </a:p>
        </p:txBody>
      </p:sp>
      <p:sp>
        <p:nvSpPr>
          <p:cNvPr id="243" name="Google Shape;243;p40"/>
          <p:cNvSpPr txBox="1"/>
          <p:nvPr/>
        </p:nvSpPr>
        <p:spPr>
          <a:xfrm>
            <a:off x="311700" y="1319625"/>
            <a:ext cx="18807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Fake HTML Tag </a:t>
            </a:r>
            <a:endParaRPr sz="1800">
              <a:solidFill>
                <a:srgbClr val="0A369D"/>
              </a:solidFill>
              <a:latin typeface="Open Sans"/>
              <a:ea typeface="Open Sans"/>
              <a:cs typeface="Open Sans"/>
              <a:sym typeface="Open Sans"/>
            </a:endParaRPr>
          </a:p>
        </p:txBody>
      </p:sp>
      <p:sp>
        <p:nvSpPr>
          <p:cNvPr id="244" name="Google Shape;244;p40"/>
          <p:cNvSpPr txBox="1"/>
          <p:nvPr/>
        </p:nvSpPr>
        <p:spPr>
          <a:xfrm>
            <a:off x="4006325" y="1188975"/>
            <a:ext cx="44199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Abstraction for a bunch of </a:t>
            </a:r>
            <a:r>
              <a:rPr lang="en" sz="1800" b="1">
                <a:solidFill>
                  <a:srgbClr val="0A369D"/>
                </a:solidFill>
                <a:latin typeface="Open Sans"/>
                <a:ea typeface="Open Sans"/>
                <a:cs typeface="Open Sans"/>
                <a:sym typeface="Open Sans"/>
              </a:rPr>
              <a:t>HTML</a:t>
            </a:r>
            <a:r>
              <a:rPr lang="en" sz="1800">
                <a:solidFill>
                  <a:srgbClr val="0A369D"/>
                </a:solidFill>
                <a:latin typeface="Open Sans"/>
                <a:ea typeface="Open Sans"/>
                <a:cs typeface="Open Sans"/>
                <a:sym typeface="Open Sans"/>
              </a:rPr>
              <a:t>, </a:t>
            </a:r>
            <a:r>
              <a:rPr lang="en" sz="1800" b="1">
                <a:solidFill>
                  <a:srgbClr val="0A369D"/>
                </a:solidFill>
                <a:latin typeface="Open Sans"/>
                <a:ea typeface="Open Sans"/>
                <a:cs typeface="Open Sans"/>
                <a:sym typeface="Open Sans"/>
              </a:rPr>
              <a:t>CSS</a:t>
            </a:r>
            <a:r>
              <a:rPr lang="en" sz="1800">
                <a:solidFill>
                  <a:srgbClr val="0A369D"/>
                </a:solidFill>
                <a:latin typeface="Open Sans"/>
                <a:ea typeface="Open Sans"/>
                <a:cs typeface="Open Sans"/>
                <a:sym typeface="Open Sans"/>
              </a:rPr>
              <a:t>, and </a:t>
            </a:r>
            <a:r>
              <a:rPr lang="en" sz="1800" b="1">
                <a:solidFill>
                  <a:srgbClr val="0A369D"/>
                </a:solidFill>
                <a:latin typeface="Open Sans"/>
                <a:ea typeface="Open Sans"/>
                <a:cs typeface="Open Sans"/>
                <a:sym typeface="Open Sans"/>
              </a:rPr>
              <a:t>Javascript </a:t>
            </a:r>
            <a:r>
              <a:rPr lang="en" sz="1800">
                <a:solidFill>
                  <a:srgbClr val="0A369D"/>
                </a:solidFill>
                <a:latin typeface="Open Sans"/>
                <a:ea typeface="Open Sans"/>
                <a:cs typeface="Open Sans"/>
                <a:sym typeface="Open Sans"/>
              </a:rPr>
              <a:t>in</a:t>
            </a:r>
            <a:r>
              <a:rPr lang="en" sz="1800" b="1">
                <a:solidFill>
                  <a:srgbClr val="0A369D"/>
                </a:solidFill>
                <a:latin typeface="Open Sans"/>
                <a:ea typeface="Open Sans"/>
                <a:cs typeface="Open Sans"/>
                <a:sym typeface="Open Sans"/>
              </a:rPr>
              <a:t> one file</a:t>
            </a:r>
            <a:endParaRPr sz="1800" b="1">
              <a:solidFill>
                <a:srgbClr val="0A369D"/>
              </a:solidFill>
              <a:latin typeface="Open Sans"/>
              <a:ea typeface="Open Sans"/>
              <a:cs typeface="Open Sans"/>
              <a:sym typeface="Open Sans"/>
            </a:endParaRPr>
          </a:p>
        </p:txBody>
      </p:sp>
      <p:cxnSp>
        <p:nvCxnSpPr>
          <p:cNvPr id="245" name="Google Shape;245;p40"/>
          <p:cNvCxnSpPr/>
          <p:nvPr/>
        </p:nvCxnSpPr>
        <p:spPr>
          <a:xfrm>
            <a:off x="2265175" y="1561275"/>
            <a:ext cx="1484700" cy="0"/>
          </a:xfrm>
          <a:prstGeom prst="straightConnector1">
            <a:avLst/>
          </a:prstGeom>
          <a:noFill/>
          <a:ln w="28575" cap="flat" cmpd="sng">
            <a:solidFill>
              <a:srgbClr val="0A369D"/>
            </a:solidFill>
            <a:prstDash val="solid"/>
            <a:round/>
            <a:headEnd type="none" w="med" len="med"/>
            <a:tailEnd type="triangle" w="med" len="med"/>
          </a:ln>
        </p:spPr>
      </p:cxnSp>
      <p:sp>
        <p:nvSpPr>
          <p:cNvPr id="246" name="Google Shape;246;p40"/>
          <p:cNvSpPr txBox="1"/>
          <p:nvPr/>
        </p:nvSpPr>
        <p:spPr>
          <a:xfrm>
            <a:off x="311700" y="3311025"/>
            <a:ext cx="2386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rgbClr val="0A369D"/>
                </a:solidFill>
                <a:latin typeface="Courier New"/>
                <a:ea typeface="Courier New"/>
                <a:cs typeface="Courier New"/>
                <a:sym typeface="Courier New"/>
              </a:rPr>
              <a:t>&lt;Post /&gt;</a:t>
            </a:r>
            <a:endParaRPr sz="2600" b="1" dirty="0">
              <a:solidFill>
                <a:srgbClr val="0A369D"/>
              </a:solidFill>
              <a:latin typeface="Courier New"/>
              <a:ea typeface="Courier New"/>
              <a:cs typeface="Courier New"/>
              <a:sym typeface="Courier New"/>
            </a:endParaRPr>
          </a:p>
        </p:txBody>
      </p:sp>
      <p:cxnSp>
        <p:nvCxnSpPr>
          <p:cNvPr id="247" name="Google Shape;247;p40"/>
          <p:cNvCxnSpPr/>
          <p:nvPr/>
        </p:nvCxnSpPr>
        <p:spPr>
          <a:xfrm>
            <a:off x="2625425" y="3603525"/>
            <a:ext cx="681900" cy="0"/>
          </a:xfrm>
          <a:prstGeom prst="straightConnector1">
            <a:avLst/>
          </a:prstGeom>
          <a:noFill/>
          <a:ln w="28575" cap="flat" cmpd="sng">
            <a:solidFill>
              <a:srgbClr val="0A369D"/>
            </a:solidFill>
            <a:prstDash val="solid"/>
            <a:round/>
            <a:headEnd type="none" w="med" len="med"/>
            <a:tailEnd type="triangle" w="med" len="med"/>
          </a:ln>
        </p:spPr>
      </p:cxnSp>
      <p:pic>
        <p:nvPicPr>
          <p:cNvPr id="248" name="Google Shape;248;p40"/>
          <p:cNvPicPr preferRelativeResize="0"/>
          <p:nvPr/>
        </p:nvPicPr>
        <p:blipFill>
          <a:blip r:embed="rId3">
            <a:alphaModFix/>
          </a:blip>
          <a:stretch>
            <a:fillRect/>
          </a:stretch>
        </p:blipFill>
        <p:spPr>
          <a:xfrm>
            <a:off x="3518225" y="1933575"/>
            <a:ext cx="2819661" cy="1739575"/>
          </a:xfrm>
          <a:prstGeom prst="rect">
            <a:avLst/>
          </a:prstGeom>
          <a:noFill/>
          <a:ln>
            <a:noFill/>
          </a:ln>
        </p:spPr>
      </p:pic>
      <p:pic>
        <p:nvPicPr>
          <p:cNvPr id="249" name="Google Shape;249;p40"/>
          <p:cNvPicPr preferRelativeResize="0"/>
          <p:nvPr/>
        </p:nvPicPr>
        <p:blipFill rotWithShape="1">
          <a:blip r:embed="rId4">
            <a:alphaModFix/>
          </a:blip>
          <a:srcRect t="8667"/>
          <a:stretch/>
        </p:blipFill>
        <p:spPr>
          <a:xfrm>
            <a:off x="3744875" y="3596950"/>
            <a:ext cx="2449643" cy="1508001"/>
          </a:xfrm>
          <a:prstGeom prst="rect">
            <a:avLst/>
          </a:prstGeom>
          <a:noFill/>
          <a:ln>
            <a:noFill/>
          </a:ln>
        </p:spPr>
      </p:pic>
      <p:pic>
        <p:nvPicPr>
          <p:cNvPr id="250" name="Google Shape;250;p40"/>
          <p:cNvPicPr preferRelativeResize="0"/>
          <p:nvPr/>
        </p:nvPicPr>
        <p:blipFill>
          <a:blip r:embed="rId5">
            <a:alphaModFix/>
          </a:blip>
          <a:stretch>
            <a:fillRect/>
          </a:stretch>
        </p:blipFill>
        <p:spPr>
          <a:xfrm>
            <a:off x="6384325" y="2200450"/>
            <a:ext cx="2295574" cy="2529426"/>
          </a:xfrm>
          <a:prstGeom prst="rect">
            <a:avLst/>
          </a:prstGeom>
          <a:noFill/>
          <a:ln>
            <a:noFill/>
          </a:ln>
        </p:spPr>
      </p:pic>
      <p:sp>
        <p:nvSpPr>
          <p:cNvPr id="251" name="Google Shape;251;p40"/>
          <p:cNvSpPr/>
          <p:nvPr/>
        </p:nvSpPr>
        <p:spPr>
          <a:xfrm>
            <a:off x="3517350" y="1977175"/>
            <a:ext cx="5179200" cy="3037500"/>
          </a:xfrm>
          <a:prstGeom prst="roundRect">
            <a:avLst>
              <a:gd name="adj" fmla="val 11320"/>
            </a:avLst>
          </a:prstGeom>
          <a:noFill/>
          <a:ln w="19050" cap="flat" cmpd="sng">
            <a:solidFill>
              <a:srgbClr val="F9545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TextBox 1">
            <a:extLst>
              <a:ext uri="{FF2B5EF4-FFF2-40B4-BE49-F238E27FC236}">
                <a16:creationId xmlns:a16="http://schemas.microsoft.com/office/drawing/2014/main" id="{373BE777-7657-20B4-CEBC-E1BE351B504E}"/>
              </a:ext>
            </a:extLst>
          </p:cNvPr>
          <p:cNvSpPr txBox="1"/>
          <p:nvPr/>
        </p:nvSpPr>
        <p:spPr>
          <a:xfrm>
            <a:off x="604982" y="2403086"/>
            <a:ext cx="2821606" cy="307777"/>
          </a:xfrm>
          <a:prstGeom prst="rect">
            <a:avLst/>
          </a:prstGeom>
          <a:noFill/>
        </p:spPr>
        <p:txBody>
          <a:bodyPr wrap="none" rtlCol="0">
            <a:spAutoFit/>
          </a:bodyPr>
          <a:lstStyle/>
          <a:p>
            <a:r>
              <a:rPr lang="en-US" altLang="zh-CN" dirty="0"/>
              <a:t>Here we call post is a component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249050" y="242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96DFF"/>
                </a:solidFill>
                <a:latin typeface="Proxima Nova"/>
                <a:ea typeface="Proxima Nova"/>
                <a:cs typeface="Proxima Nova"/>
                <a:sym typeface="Proxima Nova"/>
              </a:rPr>
              <a:t>React Apps are “components of components”</a:t>
            </a:r>
            <a:endParaRPr>
              <a:solidFill>
                <a:srgbClr val="396DFF"/>
              </a:solidFill>
              <a:latin typeface="Proxima Nova"/>
              <a:ea typeface="Proxima Nova"/>
              <a:cs typeface="Proxima Nova"/>
              <a:sym typeface="Proxima Nova"/>
            </a:endParaRPr>
          </a:p>
        </p:txBody>
      </p:sp>
      <p:sp>
        <p:nvSpPr>
          <p:cNvPr id="257" name="Google Shape;25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58" name="Google Shape;258;p41"/>
          <p:cNvSpPr txBox="1">
            <a:spLocks noGrp="1"/>
          </p:cNvSpPr>
          <p:nvPr>
            <p:ph type="title"/>
          </p:nvPr>
        </p:nvSpPr>
        <p:spPr>
          <a:xfrm>
            <a:off x="1344225" y="1026900"/>
            <a:ext cx="6404700" cy="4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A369D"/>
                </a:solidFill>
                <a:latin typeface="Open Sans"/>
                <a:ea typeface="Open Sans"/>
                <a:cs typeface="Open Sans"/>
                <a:sym typeface="Open Sans"/>
              </a:rPr>
              <a:t>The </a:t>
            </a:r>
            <a:r>
              <a:rPr lang="en" sz="2000" b="1">
                <a:solidFill>
                  <a:srgbClr val="396DFF"/>
                </a:solidFill>
                <a:latin typeface="Open Sans"/>
                <a:ea typeface="Open Sans"/>
                <a:cs typeface="Open Sans"/>
                <a:sym typeface="Open Sans"/>
              </a:rPr>
              <a:t>&lt;App /&gt;</a:t>
            </a:r>
            <a:r>
              <a:rPr lang="en" sz="2000" b="1">
                <a:solidFill>
                  <a:srgbClr val="0A369D"/>
                </a:solidFill>
                <a:latin typeface="Open Sans"/>
                <a:ea typeface="Open Sans"/>
                <a:cs typeface="Open Sans"/>
                <a:sym typeface="Open Sans"/>
              </a:rPr>
              <a:t> </a:t>
            </a:r>
            <a:r>
              <a:rPr lang="en" sz="2000">
                <a:solidFill>
                  <a:srgbClr val="0A369D"/>
                </a:solidFill>
                <a:latin typeface="Open Sans"/>
                <a:ea typeface="Open Sans"/>
                <a:cs typeface="Open Sans"/>
                <a:sym typeface="Open Sans"/>
              </a:rPr>
              <a:t>component</a:t>
            </a:r>
            <a:endParaRPr sz="2000">
              <a:solidFill>
                <a:srgbClr val="0A369D"/>
              </a:solidFill>
              <a:latin typeface="Open Sans"/>
              <a:ea typeface="Open Sans"/>
              <a:cs typeface="Open Sans"/>
              <a:sym typeface="Open Sans"/>
            </a:endParaRPr>
          </a:p>
        </p:txBody>
      </p:sp>
      <p:sp>
        <p:nvSpPr>
          <p:cNvPr id="259" name="Google Shape;259;p41"/>
          <p:cNvSpPr/>
          <p:nvPr/>
        </p:nvSpPr>
        <p:spPr>
          <a:xfrm>
            <a:off x="1403525" y="1605600"/>
            <a:ext cx="6345300" cy="3285300"/>
          </a:xfrm>
          <a:prstGeom prst="rect">
            <a:avLst/>
          </a:prstGeom>
          <a:noFill/>
          <a:ln w="2857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pic>
        <p:nvPicPr>
          <p:cNvPr id="260" name="Google Shape;260;p41"/>
          <p:cNvPicPr preferRelativeResize="0"/>
          <p:nvPr/>
        </p:nvPicPr>
        <p:blipFill>
          <a:blip r:embed="rId3">
            <a:alphaModFix/>
          </a:blip>
          <a:stretch>
            <a:fillRect/>
          </a:stretch>
        </p:blipFill>
        <p:spPr>
          <a:xfrm>
            <a:off x="1445725" y="1658550"/>
            <a:ext cx="6260900" cy="3179376"/>
          </a:xfrm>
          <a:prstGeom prst="rect">
            <a:avLst/>
          </a:prstGeom>
          <a:noFill/>
          <a:ln>
            <a:noFill/>
          </a:ln>
        </p:spPr>
      </p:pic>
      <p:pic>
        <p:nvPicPr>
          <p:cNvPr id="261" name="Google Shape;261;p41"/>
          <p:cNvPicPr preferRelativeResize="0"/>
          <p:nvPr/>
        </p:nvPicPr>
        <p:blipFill rotWithShape="1">
          <a:blip r:embed="rId4">
            <a:alphaModFix/>
          </a:blip>
          <a:srcRect t="2707" b="3597"/>
          <a:stretch/>
        </p:blipFill>
        <p:spPr>
          <a:xfrm>
            <a:off x="2459575" y="2365450"/>
            <a:ext cx="1878049" cy="2472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1445725" y="1658550"/>
            <a:ext cx="6260900" cy="3179376"/>
          </a:xfrm>
          <a:prstGeom prst="rect">
            <a:avLst/>
          </a:prstGeom>
          <a:noFill/>
          <a:ln>
            <a:noFill/>
          </a:ln>
        </p:spPr>
      </p:pic>
      <p:pic>
        <p:nvPicPr>
          <p:cNvPr id="267" name="Google Shape;267;p42"/>
          <p:cNvPicPr preferRelativeResize="0"/>
          <p:nvPr/>
        </p:nvPicPr>
        <p:blipFill rotWithShape="1">
          <a:blip r:embed="rId4">
            <a:alphaModFix/>
          </a:blip>
          <a:srcRect t="2707" b="3597"/>
          <a:stretch/>
        </p:blipFill>
        <p:spPr>
          <a:xfrm>
            <a:off x="2459575" y="2365450"/>
            <a:ext cx="1878049" cy="2472474"/>
          </a:xfrm>
          <a:prstGeom prst="rect">
            <a:avLst/>
          </a:prstGeom>
          <a:noFill/>
          <a:ln>
            <a:noFill/>
          </a:ln>
        </p:spPr>
      </p:pic>
      <p:sp>
        <p:nvSpPr>
          <p:cNvPr id="268" name="Google Shape;26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69" name="Google Shape;269;p42"/>
          <p:cNvSpPr/>
          <p:nvPr/>
        </p:nvSpPr>
        <p:spPr>
          <a:xfrm>
            <a:off x="1445725" y="1948074"/>
            <a:ext cx="243300" cy="2847900"/>
          </a:xfrm>
          <a:prstGeom prst="rect">
            <a:avLst/>
          </a:prstGeom>
          <a:noFill/>
          <a:ln w="2857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txBox="1"/>
          <p:nvPr/>
        </p:nvSpPr>
        <p:spPr>
          <a:xfrm>
            <a:off x="1403525" y="1113000"/>
            <a:ext cx="169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6AA84F"/>
                </a:solidFill>
                <a:latin typeface="Open Sans"/>
                <a:ea typeface="Open Sans"/>
                <a:cs typeface="Open Sans"/>
                <a:sym typeface="Open Sans"/>
              </a:rPr>
              <a:t>&lt;NavBar /&gt;</a:t>
            </a:r>
            <a:endParaRPr sz="2000" b="1">
              <a:solidFill>
                <a:srgbClr val="6AA84F"/>
              </a:solidFill>
              <a:latin typeface="Open Sans"/>
              <a:ea typeface="Open Sans"/>
              <a:cs typeface="Open Sans"/>
              <a:sym typeface="Open Sans"/>
            </a:endParaRPr>
          </a:p>
        </p:txBody>
      </p:sp>
      <p:sp>
        <p:nvSpPr>
          <p:cNvPr id="271" name="Google Shape;271;p42"/>
          <p:cNvSpPr/>
          <p:nvPr/>
        </p:nvSpPr>
        <p:spPr>
          <a:xfrm>
            <a:off x="4337625" y="2144300"/>
            <a:ext cx="2662800" cy="2693700"/>
          </a:xfrm>
          <a:prstGeom prst="rect">
            <a:avLst/>
          </a:prstGeom>
          <a:noFill/>
          <a:ln w="2857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2000" b="1">
              <a:solidFill>
                <a:srgbClr val="85200C"/>
              </a:solidFill>
              <a:latin typeface="Avenir"/>
              <a:ea typeface="Avenir"/>
              <a:cs typeface="Avenir"/>
              <a:sym typeface="Avenir"/>
            </a:endParaRPr>
          </a:p>
        </p:txBody>
      </p:sp>
      <p:sp>
        <p:nvSpPr>
          <p:cNvPr id="272" name="Google Shape;272;p42"/>
          <p:cNvSpPr txBox="1"/>
          <p:nvPr/>
        </p:nvSpPr>
        <p:spPr>
          <a:xfrm>
            <a:off x="4941675" y="1113000"/>
            <a:ext cx="1454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4A86E8"/>
                </a:solidFill>
                <a:latin typeface="Open Sans"/>
                <a:ea typeface="Open Sans"/>
                <a:cs typeface="Open Sans"/>
                <a:sym typeface="Open Sans"/>
              </a:rPr>
              <a:t>&lt;Feed /&gt;</a:t>
            </a:r>
            <a:endParaRPr sz="2000" b="1">
              <a:solidFill>
                <a:srgbClr val="4A86E8"/>
              </a:solidFill>
              <a:latin typeface="Open Sans"/>
              <a:ea typeface="Open Sans"/>
              <a:cs typeface="Open Sans"/>
              <a:sym typeface="Open Sans"/>
            </a:endParaRPr>
          </a:p>
        </p:txBody>
      </p:sp>
      <p:sp>
        <p:nvSpPr>
          <p:cNvPr id="273" name="Google Shape;273;p42"/>
          <p:cNvSpPr/>
          <p:nvPr/>
        </p:nvSpPr>
        <p:spPr>
          <a:xfrm>
            <a:off x="2459575" y="2144300"/>
            <a:ext cx="1836000" cy="2693700"/>
          </a:xfrm>
          <a:prstGeom prst="rect">
            <a:avLst/>
          </a:prstGeom>
          <a:noFill/>
          <a:ln w="2857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txBox="1"/>
          <p:nvPr/>
        </p:nvSpPr>
        <p:spPr>
          <a:xfrm>
            <a:off x="3192725" y="1113000"/>
            <a:ext cx="209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9900FF"/>
                </a:solidFill>
                <a:latin typeface="Open Sans"/>
                <a:ea typeface="Open Sans"/>
                <a:cs typeface="Open Sans"/>
                <a:sym typeface="Open Sans"/>
              </a:rPr>
              <a:t>&lt;InfoBar /&gt;</a:t>
            </a:r>
            <a:endParaRPr sz="2000" b="1">
              <a:solidFill>
                <a:srgbClr val="9900FF"/>
              </a:solidFill>
              <a:latin typeface="Open Sans"/>
              <a:ea typeface="Open Sans"/>
              <a:cs typeface="Open Sans"/>
              <a:sym typeface="Open Sans"/>
            </a:endParaRPr>
          </a:p>
        </p:txBody>
      </p:sp>
      <p:sp>
        <p:nvSpPr>
          <p:cNvPr id="275" name="Google Shape;275;p42"/>
          <p:cNvSpPr/>
          <p:nvPr/>
        </p:nvSpPr>
        <p:spPr>
          <a:xfrm>
            <a:off x="1403525" y="1605600"/>
            <a:ext cx="6345300" cy="3285300"/>
          </a:xfrm>
          <a:prstGeom prst="rect">
            <a:avLst/>
          </a:prstGeom>
          <a:noFill/>
          <a:ln w="952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cxnSp>
        <p:nvCxnSpPr>
          <p:cNvPr id="276" name="Google Shape;276;p42"/>
          <p:cNvCxnSpPr/>
          <p:nvPr/>
        </p:nvCxnSpPr>
        <p:spPr>
          <a:xfrm flipH="1">
            <a:off x="1728400" y="1547225"/>
            <a:ext cx="146400" cy="341400"/>
          </a:xfrm>
          <a:prstGeom prst="straightConnector1">
            <a:avLst/>
          </a:prstGeom>
          <a:noFill/>
          <a:ln w="19050" cap="flat" cmpd="sng">
            <a:solidFill>
              <a:srgbClr val="6AA84F"/>
            </a:solidFill>
            <a:prstDash val="solid"/>
            <a:round/>
            <a:headEnd type="none" w="med" len="med"/>
            <a:tailEnd type="triangle" w="med" len="med"/>
          </a:ln>
        </p:spPr>
      </p:cxnSp>
      <p:cxnSp>
        <p:nvCxnSpPr>
          <p:cNvPr id="277" name="Google Shape;277;p42"/>
          <p:cNvCxnSpPr/>
          <p:nvPr/>
        </p:nvCxnSpPr>
        <p:spPr>
          <a:xfrm flipH="1">
            <a:off x="3596350" y="1547225"/>
            <a:ext cx="188100" cy="495000"/>
          </a:xfrm>
          <a:prstGeom prst="straightConnector1">
            <a:avLst/>
          </a:prstGeom>
          <a:noFill/>
          <a:ln w="19050" cap="flat" cmpd="sng">
            <a:solidFill>
              <a:srgbClr val="9900FF"/>
            </a:solidFill>
            <a:prstDash val="solid"/>
            <a:round/>
            <a:headEnd type="none" w="med" len="med"/>
            <a:tailEnd type="triangle" w="med" len="med"/>
          </a:ln>
        </p:spPr>
      </p:cxnSp>
      <p:cxnSp>
        <p:nvCxnSpPr>
          <p:cNvPr id="278" name="Google Shape;278;p42"/>
          <p:cNvCxnSpPr/>
          <p:nvPr/>
        </p:nvCxnSpPr>
        <p:spPr>
          <a:xfrm>
            <a:off x="5669150" y="1512375"/>
            <a:ext cx="0" cy="578700"/>
          </a:xfrm>
          <a:prstGeom prst="straightConnector1">
            <a:avLst/>
          </a:prstGeom>
          <a:noFill/>
          <a:ln w="19050" cap="flat" cmpd="sng">
            <a:solidFill>
              <a:srgbClr val="4A86E8"/>
            </a:solidFill>
            <a:prstDash val="solid"/>
            <a:round/>
            <a:headEnd type="none" w="med" len="med"/>
            <a:tailEnd type="triangle" w="med" len="med"/>
          </a:ln>
        </p:spPr>
      </p:cxnSp>
      <p:sp>
        <p:nvSpPr>
          <p:cNvPr id="279" name="Google Shape;279;p42"/>
          <p:cNvSpPr txBox="1"/>
          <p:nvPr/>
        </p:nvSpPr>
        <p:spPr>
          <a:xfrm>
            <a:off x="3451750" y="563182"/>
            <a:ext cx="85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96DFF"/>
                </a:solidFill>
                <a:latin typeface="Open Sans"/>
                <a:ea typeface="Open Sans"/>
                <a:cs typeface="Open Sans"/>
                <a:sym typeface="Open Sans"/>
              </a:rPr>
              <a:t>&lt;App /&gt;</a:t>
            </a:r>
            <a:endParaRPr sz="800"/>
          </a:p>
        </p:txBody>
      </p:sp>
      <p:sp>
        <p:nvSpPr>
          <p:cNvPr id="280" name="Google Shape;280;p42"/>
          <p:cNvSpPr/>
          <p:nvPr/>
        </p:nvSpPr>
        <p:spPr>
          <a:xfrm rot="5400000">
            <a:off x="3758500" y="-1017781"/>
            <a:ext cx="243300" cy="4159800"/>
          </a:xfrm>
          <a:prstGeom prst="leftBrace">
            <a:avLst>
              <a:gd name="adj1" fmla="val 50000"/>
              <a:gd name="adj2" fmla="val 50000"/>
            </a:avLst>
          </a:prstGeom>
          <a:noFill/>
          <a:ln w="19050" cap="flat" cmpd="sng">
            <a:solidFill>
              <a:srgbClr val="396D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1445725" y="1658550"/>
            <a:ext cx="6260900" cy="3179376"/>
          </a:xfrm>
          <a:prstGeom prst="rect">
            <a:avLst/>
          </a:prstGeom>
          <a:noFill/>
          <a:ln>
            <a:noFill/>
          </a:ln>
        </p:spPr>
      </p:pic>
      <p:pic>
        <p:nvPicPr>
          <p:cNvPr id="286" name="Google Shape;286;p43"/>
          <p:cNvPicPr preferRelativeResize="0"/>
          <p:nvPr/>
        </p:nvPicPr>
        <p:blipFill rotWithShape="1">
          <a:blip r:embed="rId4">
            <a:alphaModFix/>
          </a:blip>
          <a:srcRect t="2707" b="3597"/>
          <a:stretch/>
        </p:blipFill>
        <p:spPr>
          <a:xfrm>
            <a:off x="2459575" y="2365450"/>
            <a:ext cx="1878049" cy="2472474"/>
          </a:xfrm>
          <a:prstGeom prst="rect">
            <a:avLst/>
          </a:prstGeom>
          <a:noFill/>
          <a:ln>
            <a:noFill/>
          </a:ln>
        </p:spPr>
      </p:pic>
      <p:sp>
        <p:nvSpPr>
          <p:cNvPr id="287" name="Google Shape;28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88" name="Google Shape;288;p43"/>
          <p:cNvSpPr/>
          <p:nvPr/>
        </p:nvSpPr>
        <p:spPr>
          <a:xfrm>
            <a:off x="4344632" y="2198502"/>
            <a:ext cx="2641800" cy="1473300"/>
          </a:xfrm>
          <a:prstGeom prst="rect">
            <a:avLst/>
          </a:prstGeom>
          <a:noFill/>
          <a:ln w="2857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3"/>
          <p:cNvSpPr/>
          <p:nvPr/>
        </p:nvSpPr>
        <p:spPr>
          <a:xfrm>
            <a:off x="4350225" y="3705925"/>
            <a:ext cx="2629200" cy="1132200"/>
          </a:xfrm>
          <a:prstGeom prst="rect">
            <a:avLst/>
          </a:prstGeom>
          <a:noFill/>
          <a:ln w="2857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p:nvPr/>
        </p:nvSpPr>
        <p:spPr>
          <a:xfrm>
            <a:off x="1403525" y="1605600"/>
            <a:ext cx="6345300" cy="3285300"/>
          </a:xfrm>
          <a:prstGeom prst="rect">
            <a:avLst/>
          </a:prstGeom>
          <a:noFill/>
          <a:ln w="952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sp>
        <p:nvSpPr>
          <p:cNvPr id="291" name="Google Shape;291;p43"/>
          <p:cNvSpPr/>
          <p:nvPr/>
        </p:nvSpPr>
        <p:spPr>
          <a:xfrm>
            <a:off x="1445725" y="1948074"/>
            <a:ext cx="243300" cy="2847900"/>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3"/>
          <p:cNvSpPr/>
          <p:nvPr/>
        </p:nvSpPr>
        <p:spPr>
          <a:xfrm>
            <a:off x="4337625" y="2144375"/>
            <a:ext cx="2662800" cy="2693700"/>
          </a:xfrm>
          <a:prstGeom prst="rect">
            <a:avLst/>
          </a:prstGeom>
          <a:noFill/>
          <a:ln w="952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2000" b="1">
              <a:solidFill>
                <a:srgbClr val="85200C"/>
              </a:solidFill>
              <a:latin typeface="Avenir"/>
              <a:ea typeface="Avenir"/>
              <a:cs typeface="Avenir"/>
              <a:sym typeface="Avenir"/>
            </a:endParaRPr>
          </a:p>
        </p:txBody>
      </p:sp>
      <p:sp>
        <p:nvSpPr>
          <p:cNvPr id="293" name="Google Shape;293;p43"/>
          <p:cNvSpPr txBox="1"/>
          <p:nvPr/>
        </p:nvSpPr>
        <p:spPr>
          <a:xfrm>
            <a:off x="7064400" y="4025725"/>
            <a:ext cx="125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FF"/>
                </a:solidFill>
                <a:highlight>
                  <a:schemeClr val="accent2"/>
                </a:highlight>
                <a:latin typeface="Open Sans"/>
                <a:ea typeface="Open Sans"/>
                <a:cs typeface="Open Sans"/>
                <a:sym typeface="Open Sans"/>
              </a:rPr>
              <a:t>&lt;Post /&gt;</a:t>
            </a:r>
            <a:endParaRPr sz="2000" b="1">
              <a:solidFill>
                <a:srgbClr val="FF00FF"/>
              </a:solidFill>
              <a:highlight>
                <a:schemeClr val="accent2"/>
              </a:highlight>
              <a:latin typeface="Open Sans"/>
              <a:ea typeface="Open Sans"/>
              <a:cs typeface="Open Sans"/>
              <a:sym typeface="Open Sans"/>
            </a:endParaRPr>
          </a:p>
        </p:txBody>
      </p:sp>
      <p:sp>
        <p:nvSpPr>
          <p:cNvPr id="294" name="Google Shape;294;p43"/>
          <p:cNvSpPr/>
          <p:nvPr/>
        </p:nvSpPr>
        <p:spPr>
          <a:xfrm>
            <a:off x="2459575" y="2144300"/>
            <a:ext cx="1836000" cy="26937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txBox="1"/>
          <p:nvPr/>
        </p:nvSpPr>
        <p:spPr>
          <a:xfrm>
            <a:off x="7075525" y="2433775"/>
            <a:ext cx="128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FF"/>
                </a:solidFill>
                <a:highlight>
                  <a:srgbClr val="18191A"/>
                </a:highlight>
                <a:latin typeface="Open Sans"/>
                <a:ea typeface="Open Sans"/>
                <a:cs typeface="Open Sans"/>
                <a:sym typeface="Open Sans"/>
              </a:rPr>
              <a:t>&lt;Post /&gt;</a:t>
            </a:r>
            <a:endParaRPr sz="2000" b="1">
              <a:solidFill>
                <a:srgbClr val="FF00FF"/>
              </a:solidFill>
              <a:highlight>
                <a:srgbClr val="18191A"/>
              </a:highlight>
              <a:latin typeface="Open Sans"/>
              <a:ea typeface="Open Sans"/>
              <a:cs typeface="Open Sans"/>
              <a:sym typeface="Open Sans"/>
            </a:endParaRPr>
          </a:p>
        </p:txBody>
      </p:sp>
      <p:sp>
        <p:nvSpPr>
          <p:cNvPr id="296" name="Google Shape;296;p43"/>
          <p:cNvSpPr/>
          <p:nvPr/>
        </p:nvSpPr>
        <p:spPr>
          <a:xfrm rot="10800000">
            <a:off x="8229150" y="2213100"/>
            <a:ext cx="243300" cy="2686200"/>
          </a:xfrm>
          <a:prstGeom prst="leftBrace">
            <a:avLst>
              <a:gd name="adj1" fmla="val 50000"/>
              <a:gd name="adj2" fmla="val 50000"/>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7" name="Google Shape;297;p43"/>
          <p:cNvSpPr txBox="1"/>
          <p:nvPr/>
        </p:nvSpPr>
        <p:spPr>
          <a:xfrm>
            <a:off x="7623450" y="1744175"/>
            <a:ext cx="145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4A86E8"/>
                </a:solidFill>
                <a:latin typeface="Open Sans"/>
                <a:ea typeface="Open Sans"/>
                <a:cs typeface="Open Sans"/>
                <a:sym typeface="Open Sans"/>
              </a:rPr>
              <a:t>&lt;Feed /&gt;</a:t>
            </a:r>
            <a:endParaRPr b="1">
              <a:solidFill>
                <a:srgbClr val="4A86E8"/>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4"/>
          <p:cNvPicPr preferRelativeResize="0"/>
          <p:nvPr/>
        </p:nvPicPr>
        <p:blipFill>
          <a:blip r:embed="rId3">
            <a:alphaModFix/>
          </a:blip>
          <a:stretch>
            <a:fillRect/>
          </a:stretch>
        </p:blipFill>
        <p:spPr>
          <a:xfrm>
            <a:off x="1445725" y="1658550"/>
            <a:ext cx="6260900" cy="3179376"/>
          </a:xfrm>
          <a:prstGeom prst="rect">
            <a:avLst/>
          </a:prstGeom>
          <a:noFill/>
          <a:ln>
            <a:noFill/>
          </a:ln>
        </p:spPr>
      </p:pic>
      <p:pic>
        <p:nvPicPr>
          <p:cNvPr id="303" name="Google Shape;303;p44"/>
          <p:cNvPicPr preferRelativeResize="0"/>
          <p:nvPr/>
        </p:nvPicPr>
        <p:blipFill rotWithShape="1">
          <a:blip r:embed="rId4">
            <a:alphaModFix/>
          </a:blip>
          <a:srcRect t="2707" b="3597"/>
          <a:stretch/>
        </p:blipFill>
        <p:spPr>
          <a:xfrm>
            <a:off x="2459575" y="2365450"/>
            <a:ext cx="1878049" cy="2472474"/>
          </a:xfrm>
          <a:prstGeom prst="rect">
            <a:avLst/>
          </a:prstGeom>
          <a:noFill/>
          <a:ln>
            <a:noFill/>
          </a:ln>
        </p:spPr>
      </p:pic>
      <p:sp>
        <p:nvSpPr>
          <p:cNvPr id="304" name="Google Shape;304;p44"/>
          <p:cNvSpPr/>
          <p:nvPr/>
        </p:nvSpPr>
        <p:spPr>
          <a:xfrm>
            <a:off x="4344632" y="2198502"/>
            <a:ext cx="2641800" cy="14733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4"/>
          <p:cNvSpPr/>
          <p:nvPr/>
        </p:nvSpPr>
        <p:spPr>
          <a:xfrm>
            <a:off x="4350225" y="3705925"/>
            <a:ext cx="2629200" cy="11322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4"/>
          <p:cNvSpPr/>
          <p:nvPr/>
        </p:nvSpPr>
        <p:spPr>
          <a:xfrm>
            <a:off x="1403525" y="1605600"/>
            <a:ext cx="6345300" cy="3285300"/>
          </a:xfrm>
          <a:prstGeom prst="rect">
            <a:avLst/>
          </a:prstGeom>
          <a:noFill/>
          <a:ln w="952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sp>
        <p:nvSpPr>
          <p:cNvPr id="307" name="Google Shape;307;p44"/>
          <p:cNvSpPr/>
          <p:nvPr/>
        </p:nvSpPr>
        <p:spPr>
          <a:xfrm>
            <a:off x="1445725" y="1948074"/>
            <a:ext cx="243300" cy="2847900"/>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p:nvPr/>
        </p:nvSpPr>
        <p:spPr>
          <a:xfrm>
            <a:off x="4337625" y="2144375"/>
            <a:ext cx="2662800" cy="2693700"/>
          </a:xfrm>
          <a:prstGeom prst="rect">
            <a:avLst/>
          </a:prstGeom>
          <a:noFill/>
          <a:ln w="952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2000" b="1">
              <a:solidFill>
                <a:srgbClr val="85200C"/>
              </a:solidFill>
              <a:latin typeface="Avenir"/>
              <a:ea typeface="Avenir"/>
              <a:cs typeface="Avenir"/>
              <a:sym typeface="Avenir"/>
            </a:endParaRPr>
          </a:p>
        </p:txBody>
      </p:sp>
      <p:sp>
        <p:nvSpPr>
          <p:cNvPr id="309" name="Google Shape;309;p44"/>
          <p:cNvSpPr/>
          <p:nvPr/>
        </p:nvSpPr>
        <p:spPr>
          <a:xfrm>
            <a:off x="2459575" y="2144300"/>
            <a:ext cx="1836000" cy="26937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11" name="Google Shape;311;p44"/>
          <p:cNvSpPr/>
          <p:nvPr/>
        </p:nvSpPr>
        <p:spPr>
          <a:xfrm>
            <a:off x="4384500" y="2233550"/>
            <a:ext cx="2574000" cy="835800"/>
          </a:xfrm>
          <a:prstGeom prst="rect">
            <a:avLst/>
          </a:prstGeom>
          <a:noFill/>
          <a:ln w="2857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4"/>
          <p:cNvSpPr/>
          <p:nvPr/>
        </p:nvSpPr>
        <p:spPr>
          <a:xfrm>
            <a:off x="4371350" y="3733504"/>
            <a:ext cx="2574000" cy="1062600"/>
          </a:xfrm>
          <a:prstGeom prst="rect">
            <a:avLst/>
          </a:prstGeom>
          <a:noFill/>
          <a:ln w="2857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txBox="1"/>
          <p:nvPr/>
        </p:nvSpPr>
        <p:spPr>
          <a:xfrm>
            <a:off x="4512300" y="11043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9900"/>
                </a:solidFill>
                <a:latin typeface="Open Sans"/>
                <a:ea typeface="Open Sans"/>
                <a:cs typeface="Open Sans"/>
                <a:sym typeface="Open Sans"/>
              </a:rPr>
              <a:t>&lt;PostBody /&gt;</a:t>
            </a:r>
            <a:endParaRPr sz="2000" b="1">
              <a:solidFill>
                <a:srgbClr val="FF9900"/>
              </a:solidFill>
              <a:latin typeface="Open Sans"/>
              <a:ea typeface="Open Sans"/>
              <a:cs typeface="Open Sans"/>
              <a:sym typeface="Open Sans"/>
            </a:endParaRPr>
          </a:p>
        </p:txBody>
      </p:sp>
      <p:sp>
        <p:nvSpPr>
          <p:cNvPr id="314" name="Google Shape;314;p44"/>
          <p:cNvSpPr txBox="1"/>
          <p:nvPr/>
        </p:nvSpPr>
        <p:spPr>
          <a:xfrm>
            <a:off x="7191925" y="4093975"/>
            <a:ext cx="187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9900"/>
                </a:solidFill>
                <a:highlight>
                  <a:srgbClr val="18191A"/>
                </a:highlight>
                <a:latin typeface="Open Sans"/>
                <a:ea typeface="Open Sans"/>
                <a:cs typeface="Open Sans"/>
                <a:sym typeface="Open Sans"/>
              </a:rPr>
              <a:t>&lt;PostBody /&gt;</a:t>
            </a:r>
            <a:endParaRPr sz="2000" b="1">
              <a:solidFill>
                <a:srgbClr val="FF9900"/>
              </a:solidFill>
              <a:highlight>
                <a:srgbClr val="18191A"/>
              </a:highlight>
              <a:latin typeface="Open Sans"/>
              <a:ea typeface="Open Sans"/>
              <a:cs typeface="Open Sans"/>
              <a:sym typeface="Open Sans"/>
            </a:endParaRPr>
          </a:p>
        </p:txBody>
      </p:sp>
      <p:sp>
        <p:nvSpPr>
          <p:cNvPr id="315" name="Google Shape;315;p44"/>
          <p:cNvSpPr/>
          <p:nvPr/>
        </p:nvSpPr>
        <p:spPr>
          <a:xfrm>
            <a:off x="4371340" y="3111338"/>
            <a:ext cx="1769400" cy="342600"/>
          </a:xfrm>
          <a:prstGeom prst="rect">
            <a:avLst/>
          </a:prstGeom>
          <a:noFill/>
          <a:ln w="28575" cap="flat"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txBox="1"/>
          <p:nvPr/>
        </p:nvSpPr>
        <p:spPr>
          <a:xfrm>
            <a:off x="7191925" y="3100625"/>
            <a:ext cx="194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00"/>
                </a:solidFill>
                <a:highlight>
                  <a:srgbClr val="18191A"/>
                </a:highlight>
                <a:latin typeface="Open Sans"/>
                <a:ea typeface="Open Sans"/>
                <a:cs typeface="Open Sans"/>
                <a:sym typeface="Open Sans"/>
              </a:rPr>
              <a:t>&lt;Comment /&gt;</a:t>
            </a:r>
            <a:endParaRPr sz="2000" b="1">
              <a:solidFill>
                <a:srgbClr val="FFFF00"/>
              </a:solidFill>
              <a:highlight>
                <a:srgbClr val="18191A"/>
              </a:highlight>
              <a:latin typeface="Open Sans"/>
              <a:ea typeface="Open Sans"/>
              <a:cs typeface="Open Sans"/>
              <a:sym typeface="Open Sans"/>
            </a:endParaRPr>
          </a:p>
        </p:txBody>
      </p:sp>
      <p:cxnSp>
        <p:nvCxnSpPr>
          <p:cNvPr id="317" name="Google Shape;317;p44"/>
          <p:cNvCxnSpPr/>
          <p:nvPr/>
        </p:nvCxnSpPr>
        <p:spPr>
          <a:xfrm>
            <a:off x="5436225" y="1533300"/>
            <a:ext cx="34800" cy="627300"/>
          </a:xfrm>
          <a:prstGeom prst="straightConnector1">
            <a:avLst/>
          </a:prstGeom>
          <a:noFill/>
          <a:ln w="19050" cap="flat" cmpd="sng">
            <a:solidFill>
              <a:srgbClr val="FF9900"/>
            </a:solidFill>
            <a:prstDash val="solid"/>
            <a:round/>
            <a:headEnd type="none" w="med" len="med"/>
            <a:tailEnd type="triangle" w="med" len="med"/>
          </a:ln>
        </p:spPr>
      </p:cxnSp>
      <p:cxnSp>
        <p:nvCxnSpPr>
          <p:cNvPr id="318" name="Google Shape;318;p44"/>
          <p:cNvCxnSpPr>
            <a:stCxn id="314" idx="1"/>
          </p:cNvCxnSpPr>
          <p:nvPr/>
        </p:nvCxnSpPr>
        <p:spPr>
          <a:xfrm flipH="1">
            <a:off x="7004425" y="4340275"/>
            <a:ext cx="187500" cy="64500"/>
          </a:xfrm>
          <a:prstGeom prst="straightConnector1">
            <a:avLst/>
          </a:prstGeom>
          <a:noFill/>
          <a:ln w="19050" cap="flat" cmpd="sng">
            <a:solidFill>
              <a:srgbClr val="FF9900"/>
            </a:solidFill>
            <a:prstDash val="solid"/>
            <a:round/>
            <a:headEnd type="none" w="med" len="med"/>
            <a:tailEnd type="triangle" w="med" len="med"/>
          </a:ln>
        </p:spPr>
      </p:cxnSp>
      <p:sp>
        <p:nvSpPr>
          <p:cNvPr id="319" name="Google Shape;319;p44"/>
          <p:cNvSpPr/>
          <p:nvPr/>
        </p:nvSpPr>
        <p:spPr>
          <a:xfrm rot="10800000">
            <a:off x="7042475" y="2198425"/>
            <a:ext cx="243300" cy="1464600"/>
          </a:xfrm>
          <a:prstGeom prst="leftBrace">
            <a:avLst>
              <a:gd name="adj1" fmla="val 50000"/>
              <a:gd name="adj2" fmla="val 50000"/>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0" name="Google Shape;320;p44"/>
          <p:cNvSpPr txBox="1"/>
          <p:nvPr/>
        </p:nvSpPr>
        <p:spPr>
          <a:xfrm>
            <a:off x="6993425" y="2257150"/>
            <a:ext cx="130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FF"/>
                </a:solidFill>
                <a:highlight>
                  <a:schemeClr val="accent2"/>
                </a:highlight>
                <a:latin typeface="Open Sans"/>
                <a:ea typeface="Open Sans"/>
                <a:cs typeface="Open Sans"/>
                <a:sym typeface="Open Sans"/>
              </a:rPr>
              <a:t>&lt;Post /&gt;</a:t>
            </a:r>
            <a:endParaRPr b="1">
              <a:solidFill>
                <a:srgbClr val="FF00FF"/>
              </a:solidFill>
              <a:highlight>
                <a:schemeClr val="accent2"/>
              </a:highlight>
              <a:latin typeface="Open Sans"/>
              <a:ea typeface="Open Sans"/>
              <a:cs typeface="Open Sans"/>
              <a:sym typeface="Open Sans"/>
            </a:endParaRPr>
          </a:p>
        </p:txBody>
      </p:sp>
      <p:cxnSp>
        <p:nvCxnSpPr>
          <p:cNvPr id="321" name="Google Shape;321;p44"/>
          <p:cNvCxnSpPr>
            <a:stCxn id="316" idx="1"/>
          </p:cNvCxnSpPr>
          <p:nvPr/>
        </p:nvCxnSpPr>
        <p:spPr>
          <a:xfrm rot="10800000">
            <a:off x="6258625" y="3317525"/>
            <a:ext cx="933300" cy="29400"/>
          </a:xfrm>
          <a:prstGeom prst="straightConnector1">
            <a:avLst/>
          </a:prstGeom>
          <a:noFill/>
          <a:ln w="19050" cap="flat" cmpd="sng">
            <a:solidFill>
              <a:srgbClr val="FFFF00"/>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5"/>
          <p:cNvPicPr preferRelativeResize="0"/>
          <p:nvPr/>
        </p:nvPicPr>
        <p:blipFill>
          <a:blip r:embed="rId3">
            <a:alphaModFix/>
          </a:blip>
          <a:stretch>
            <a:fillRect/>
          </a:stretch>
        </p:blipFill>
        <p:spPr>
          <a:xfrm>
            <a:off x="1445725" y="1658550"/>
            <a:ext cx="6260900" cy="3179376"/>
          </a:xfrm>
          <a:prstGeom prst="rect">
            <a:avLst/>
          </a:prstGeom>
          <a:noFill/>
          <a:ln>
            <a:noFill/>
          </a:ln>
        </p:spPr>
      </p:pic>
      <p:pic>
        <p:nvPicPr>
          <p:cNvPr id="327" name="Google Shape;327;p45"/>
          <p:cNvPicPr preferRelativeResize="0"/>
          <p:nvPr/>
        </p:nvPicPr>
        <p:blipFill rotWithShape="1">
          <a:blip r:embed="rId4">
            <a:alphaModFix/>
          </a:blip>
          <a:srcRect t="2707" b="3597"/>
          <a:stretch/>
        </p:blipFill>
        <p:spPr>
          <a:xfrm>
            <a:off x="2459575" y="2365450"/>
            <a:ext cx="1878049" cy="2472474"/>
          </a:xfrm>
          <a:prstGeom prst="rect">
            <a:avLst/>
          </a:prstGeom>
          <a:noFill/>
          <a:ln>
            <a:noFill/>
          </a:ln>
        </p:spPr>
      </p:pic>
      <p:sp>
        <p:nvSpPr>
          <p:cNvPr id="328" name="Google Shape;328;p45"/>
          <p:cNvSpPr/>
          <p:nvPr/>
        </p:nvSpPr>
        <p:spPr>
          <a:xfrm>
            <a:off x="4344632" y="2198502"/>
            <a:ext cx="2641800" cy="14733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p:nvPr/>
        </p:nvSpPr>
        <p:spPr>
          <a:xfrm>
            <a:off x="4350225" y="3705925"/>
            <a:ext cx="2629200" cy="11322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a:off x="1403525" y="1605600"/>
            <a:ext cx="6345300" cy="3285300"/>
          </a:xfrm>
          <a:prstGeom prst="rect">
            <a:avLst/>
          </a:prstGeom>
          <a:noFill/>
          <a:ln w="952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sp>
        <p:nvSpPr>
          <p:cNvPr id="331" name="Google Shape;331;p45"/>
          <p:cNvSpPr/>
          <p:nvPr/>
        </p:nvSpPr>
        <p:spPr>
          <a:xfrm>
            <a:off x="1445725" y="1948074"/>
            <a:ext cx="243300" cy="2847900"/>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5"/>
          <p:cNvSpPr/>
          <p:nvPr/>
        </p:nvSpPr>
        <p:spPr>
          <a:xfrm>
            <a:off x="4337625" y="2144375"/>
            <a:ext cx="2662800" cy="2693700"/>
          </a:xfrm>
          <a:prstGeom prst="rect">
            <a:avLst/>
          </a:prstGeom>
          <a:noFill/>
          <a:ln w="952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2000" b="1">
              <a:solidFill>
                <a:srgbClr val="85200C"/>
              </a:solidFill>
              <a:latin typeface="Avenir"/>
              <a:ea typeface="Avenir"/>
              <a:cs typeface="Avenir"/>
              <a:sym typeface="Avenir"/>
            </a:endParaRPr>
          </a:p>
        </p:txBody>
      </p:sp>
      <p:sp>
        <p:nvSpPr>
          <p:cNvPr id="333" name="Google Shape;333;p45"/>
          <p:cNvSpPr/>
          <p:nvPr/>
        </p:nvSpPr>
        <p:spPr>
          <a:xfrm>
            <a:off x="2459575" y="2144300"/>
            <a:ext cx="1836000" cy="26937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35" name="Google Shape;335;p45"/>
          <p:cNvSpPr/>
          <p:nvPr/>
        </p:nvSpPr>
        <p:spPr>
          <a:xfrm>
            <a:off x="4384500" y="2233550"/>
            <a:ext cx="2574000" cy="835800"/>
          </a:xfrm>
          <a:prstGeom prst="rect">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5"/>
          <p:cNvSpPr/>
          <p:nvPr/>
        </p:nvSpPr>
        <p:spPr>
          <a:xfrm>
            <a:off x="4371350" y="3733504"/>
            <a:ext cx="2574000" cy="1062600"/>
          </a:xfrm>
          <a:prstGeom prst="rect">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a:off x="4371340" y="3111338"/>
            <a:ext cx="1769400" cy="342600"/>
          </a:xfrm>
          <a:prstGeom prst="rect">
            <a:avLst/>
          </a:prstGeom>
          <a:noFill/>
          <a:ln w="9525" cap="flat"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5"/>
          <p:cNvSpPr txBox="1"/>
          <p:nvPr/>
        </p:nvSpPr>
        <p:spPr>
          <a:xfrm>
            <a:off x="1963950" y="376425"/>
            <a:ext cx="52161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0A369D"/>
                </a:solidFill>
                <a:latin typeface="Open Sans"/>
                <a:ea typeface="Open Sans"/>
                <a:cs typeface="Open Sans"/>
                <a:sym typeface="Open Sans"/>
              </a:rPr>
              <a:t>We can think of this structure as a </a:t>
            </a:r>
            <a:r>
              <a:rPr lang="en" sz="2600" b="1">
                <a:solidFill>
                  <a:srgbClr val="0A369D"/>
                </a:solidFill>
                <a:latin typeface="Open Sans"/>
                <a:ea typeface="Open Sans"/>
                <a:cs typeface="Open Sans"/>
                <a:sym typeface="Open Sans"/>
              </a:rPr>
              <a:t>tree</a:t>
            </a:r>
            <a:r>
              <a:rPr lang="en" sz="2600">
                <a:solidFill>
                  <a:srgbClr val="0A369D"/>
                </a:solidFill>
                <a:latin typeface="Open Sans"/>
                <a:ea typeface="Open Sans"/>
                <a:cs typeface="Open Sans"/>
                <a:sym typeface="Open Sans"/>
              </a:rPr>
              <a:t>…</a:t>
            </a:r>
            <a:endParaRPr sz="2600">
              <a:solidFill>
                <a:srgbClr val="0A369D"/>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874250" y="897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grpSp>
        <p:nvGrpSpPr>
          <p:cNvPr id="120" name="Google Shape;120;p28"/>
          <p:cNvGrpSpPr/>
          <p:nvPr/>
        </p:nvGrpSpPr>
        <p:grpSpPr>
          <a:xfrm>
            <a:off x="455600" y="2798099"/>
            <a:ext cx="2242800" cy="1696200"/>
            <a:chOff x="455600" y="1807499"/>
            <a:chExt cx="2242800" cy="1696200"/>
          </a:xfrm>
        </p:grpSpPr>
        <p:sp>
          <p:nvSpPr>
            <p:cNvPr id="121" name="Google Shape;121;p28"/>
            <p:cNvSpPr txBox="1"/>
            <p:nvPr/>
          </p:nvSpPr>
          <p:spPr>
            <a:xfrm>
              <a:off x="455600" y="2563799"/>
              <a:ext cx="2242800" cy="9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&lt;div class="title"&gt;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Hello World!</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&lt;/div&gt;</a:t>
              </a:r>
              <a:endParaRPr b="1">
                <a:latin typeface="Courier New"/>
                <a:ea typeface="Courier New"/>
                <a:cs typeface="Courier New"/>
                <a:sym typeface="Courier New"/>
              </a:endParaRPr>
            </a:p>
          </p:txBody>
        </p:sp>
        <p:sp>
          <p:nvSpPr>
            <p:cNvPr id="122" name="Google Shape;122;p28"/>
            <p:cNvSpPr txBox="1"/>
            <p:nvPr/>
          </p:nvSpPr>
          <p:spPr>
            <a:xfrm>
              <a:off x="595700" y="1807499"/>
              <a:ext cx="196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pen Sans"/>
                  <a:ea typeface="Open Sans"/>
                  <a:cs typeface="Open Sans"/>
                  <a:sym typeface="Open Sans"/>
                </a:rPr>
                <a:t>HTML</a:t>
              </a:r>
              <a:endParaRPr sz="1800" b="1">
                <a:latin typeface="Open Sans"/>
                <a:ea typeface="Open Sans"/>
                <a:cs typeface="Open Sans"/>
                <a:sym typeface="Open Sans"/>
              </a:endParaRPr>
            </a:p>
          </p:txBody>
        </p:sp>
        <p:sp>
          <p:nvSpPr>
            <p:cNvPr id="123" name="Google Shape;123;p28"/>
            <p:cNvSpPr txBox="1"/>
            <p:nvPr/>
          </p:nvSpPr>
          <p:spPr>
            <a:xfrm>
              <a:off x="455600" y="2195924"/>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ourier New"/>
                  <a:ea typeface="Courier New"/>
                  <a:cs typeface="Courier New"/>
                  <a:sym typeface="Courier New"/>
                </a:rPr>
                <a:t>// index.html</a:t>
              </a:r>
              <a:endParaRPr i="1">
                <a:latin typeface="Courier New"/>
                <a:ea typeface="Courier New"/>
                <a:cs typeface="Courier New"/>
                <a:sym typeface="Courier New"/>
              </a:endParaRPr>
            </a:p>
          </p:txBody>
        </p:sp>
      </p:grpSp>
      <p:grpSp>
        <p:nvGrpSpPr>
          <p:cNvPr id="124" name="Google Shape;124;p28"/>
          <p:cNvGrpSpPr/>
          <p:nvPr/>
        </p:nvGrpSpPr>
        <p:grpSpPr>
          <a:xfrm>
            <a:off x="2981450" y="2798099"/>
            <a:ext cx="2538900" cy="1696200"/>
            <a:chOff x="2981450" y="1807499"/>
            <a:chExt cx="2538900" cy="1696200"/>
          </a:xfrm>
        </p:grpSpPr>
        <p:sp>
          <p:nvSpPr>
            <p:cNvPr id="125" name="Google Shape;125;p28"/>
            <p:cNvSpPr txBox="1"/>
            <p:nvPr/>
          </p:nvSpPr>
          <p:spPr>
            <a:xfrm>
              <a:off x="2981450" y="2563799"/>
              <a:ext cx="2538900" cy="9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.title {</a:t>
              </a:r>
              <a:br>
                <a:rPr lang="en" b="1">
                  <a:latin typeface="Courier New"/>
                  <a:ea typeface="Courier New"/>
                  <a:cs typeface="Courier New"/>
                  <a:sym typeface="Courier New"/>
                </a:rPr>
              </a:br>
              <a:r>
                <a:rPr lang="en" b="1">
                  <a:latin typeface="Courier New"/>
                  <a:ea typeface="Courier New"/>
                  <a:cs typeface="Courier New"/>
                  <a:sym typeface="Courier New"/>
                </a:rPr>
                <a:t>    font-size: 18px;</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margin: 12px;</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a:t>
              </a:r>
              <a:endParaRPr b="1">
                <a:latin typeface="Courier New"/>
                <a:ea typeface="Courier New"/>
                <a:cs typeface="Courier New"/>
                <a:sym typeface="Courier New"/>
              </a:endParaRPr>
            </a:p>
          </p:txBody>
        </p:sp>
        <p:sp>
          <p:nvSpPr>
            <p:cNvPr id="126" name="Google Shape;126;p28"/>
            <p:cNvSpPr txBox="1"/>
            <p:nvPr/>
          </p:nvSpPr>
          <p:spPr>
            <a:xfrm>
              <a:off x="3271150" y="1807499"/>
              <a:ext cx="196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pen Sans"/>
                  <a:ea typeface="Open Sans"/>
                  <a:cs typeface="Open Sans"/>
                  <a:sym typeface="Open Sans"/>
                </a:rPr>
                <a:t>CSS</a:t>
              </a:r>
              <a:endParaRPr sz="1800" b="1">
                <a:latin typeface="Open Sans"/>
                <a:ea typeface="Open Sans"/>
                <a:cs typeface="Open Sans"/>
                <a:sym typeface="Open Sans"/>
              </a:endParaRPr>
            </a:p>
          </p:txBody>
        </p:sp>
        <p:sp>
          <p:nvSpPr>
            <p:cNvPr id="127" name="Google Shape;127;p28"/>
            <p:cNvSpPr txBox="1"/>
            <p:nvPr/>
          </p:nvSpPr>
          <p:spPr>
            <a:xfrm>
              <a:off x="3172275" y="2195924"/>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ourier New"/>
                  <a:ea typeface="Courier New"/>
                  <a:cs typeface="Courier New"/>
                  <a:sym typeface="Courier New"/>
                </a:rPr>
                <a:t>// styles.css</a:t>
              </a:r>
              <a:endParaRPr i="1">
                <a:latin typeface="Courier New"/>
                <a:ea typeface="Courier New"/>
                <a:cs typeface="Courier New"/>
                <a:sym typeface="Courier New"/>
              </a:endParaRPr>
            </a:p>
          </p:txBody>
        </p:sp>
      </p:grpSp>
      <p:grpSp>
        <p:nvGrpSpPr>
          <p:cNvPr id="128" name="Google Shape;128;p28"/>
          <p:cNvGrpSpPr/>
          <p:nvPr/>
        </p:nvGrpSpPr>
        <p:grpSpPr>
          <a:xfrm>
            <a:off x="5681125" y="2798099"/>
            <a:ext cx="3582600" cy="1741201"/>
            <a:chOff x="5899325" y="1762499"/>
            <a:chExt cx="3582600" cy="1741201"/>
          </a:xfrm>
        </p:grpSpPr>
        <p:sp>
          <p:nvSpPr>
            <p:cNvPr id="129" name="Google Shape;129;p28"/>
            <p:cNvSpPr txBox="1"/>
            <p:nvPr/>
          </p:nvSpPr>
          <p:spPr>
            <a:xfrm>
              <a:off x="5899325" y="2563800"/>
              <a:ext cx="3582600" cy="9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const printHello = () =&gt; {</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console.log("Hello World !") </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endParaRPr b="1">
                <a:latin typeface="Courier New"/>
                <a:ea typeface="Courier New"/>
                <a:cs typeface="Courier New"/>
                <a:sym typeface="Courier New"/>
              </a:endParaRPr>
            </a:p>
          </p:txBody>
        </p:sp>
        <p:sp>
          <p:nvSpPr>
            <p:cNvPr id="130" name="Google Shape;130;p28"/>
            <p:cNvSpPr txBox="1"/>
            <p:nvPr/>
          </p:nvSpPr>
          <p:spPr>
            <a:xfrm>
              <a:off x="6492600" y="1762499"/>
              <a:ext cx="196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pen Sans"/>
                  <a:ea typeface="Open Sans"/>
                  <a:cs typeface="Open Sans"/>
                  <a:sym typeface="Open Sans"/>
                </a:rPr>
                <a:t>JavaScript</a:t>
              </a:r>
              <a:endParaRPr sz="1800" b="1">
                <a:latin typeface="Open Sans"/>
                <a:ea typeface="Open Sans"/>
                <a:cs typeface="Open Sans"/>
                <a:sym typeface="Open Sans"/>
              </a:endParaRPr>
            </a:p>
          </p:txBody>
        </p:sp>
        <p:sp>
          <p:nvSpPr>
            <p:cNvPr id="131" name="Google Shape;131;p28"/>
            <p:cNvSpPr txBox="1"/>
            <p:nvPr/>
          </p:nvSpPr>
          <p:spPr>
            <a:xfrm>
              <a:off x="5899325" y="2215549"/>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ourier New"/>
                  <a:ea typeface="Courier New"/>
                  <a:cs typeface="Courier New"/>
                  <a:sym typeface="Courier New"/>
                </a:rPr>
                <a:t>// main.js</a:t>
              </a:r>
              <a:endParaRPr i="1">
                <a:latin typeface="Courier New"/>
                <a:ea typeface="Courier New"/>
                <a:cs typeface="Courier New"/>
                <a:sym typeface="Courier New"/>
              </a:endParaRPr>
            </a:p>
          </p:txBody>
        </p:sp>
      </p:grpSp>
      <p:sp>
        <p:nvSpPr>
          <p:cNvPr id="132" name="Google Shape;13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33" name="Google Shape;133;p28"/>
          <p:cNvPicPr preferRelativeResize="0"/>
          <p:nvPr/>
        </p:nvPicPr>
        <p:blipFill>
          <a:blip r:embed="rId3">
            <a:alphaModFix/>
          </a:blip>
          <a:stretch>
            <a:fillRect/>
          </a:stretch>
        </p:blipFill>
        <p:spPr>
          <a:xfrm>
            <a:off x="4760973" y="75100"/>
            <a:ext cx="4192675" cy="2589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p:nvPr/>
        </p:nvSpPr>
        <p:spPr>
          <a:xfrm>
            <a:off x="119100" y="1108150"/>
            <a:ext cx="4306500" cy="3888300"/>
          </a:xfrm>
          <a:prstGeom prst="roundRect">
            <a:avLst>
              <a:gd name="adj" fmla="val 5179"/>
            </a:avLst>
          </a:prstGeom>
          <a:solidFill>
            <a:srgbClr val="18191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4" name="Google Shape;344;p46"/>
          <p:cNvSpPr txBox="1">
            <a:spLocks noGrp="1"/>
          </p:cNvSpPr>
          <p:nvPr>
            <p:ph type="body" idx="1"/>
          </p:nvPr>
        </p:nvSpPr>
        <p:spPr>
          <a:xfrm>
            <a:off x="2050525" y="1422425"/>
            <a:ext cx="659100" cy="49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396DFF"/>
                </a:solidFill>
              </a:rPr>
              <a:t>App </a:t>
            </a:r>
            <a:endParaRPr b="1">
              <a:solidFill>
                <a:srgbClr val="396DFF"/>
              </a:solidFill>
            </a:endParaRPr>
          </a:p>
        </p:txBody>
      </p:sp>
      <p:sp>
        <p:nvSpPr>
          <p:cNvPr id="345" name="Google Shape;34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46" name="Google Shape;346;p46"/>
          <p:cNvSpPr txBox="1">
            <a:spLocks noGrp="1"/>
          </p:cNvSpPr>
          <p:nvPr>
            <p:ph type="body" idx="1"/>
          </p:nvPr>
        </p:nvSpPr>
        <p:spPr>
          <a:xfrm>
            <a:off x="119100" y="2213075"/>
            <a:ext cx="11076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6AA84F"/>
                </a:solidFill>
              </a:rPr>
              <a:t>NavBar</a:t>
            </a:r>
            <a:endParaRPr b="1">
              <a:solidFill>
                <a:srgbClr val="6AA84F"/>
              </a:solidFill>
            </a:endParaRPr>
          </a:p>
        </p:txBody>
      </p:sp>
      <p:sp>
        <p:nvSpPr>
          <p:cNvPr id="347" name="Google Shape;347;p46"/>
          <p:cNvSpPr txBox="1">
            <a:spLocks noGrp="1"/>
          </p:cNvSpPr>
          <p:nvPr>
            <p:ph type="body" idx="1"/>
          </p:nvPr>
        </p:nvSpPr>
        <p:spPr>
          <a:xfrm>
            <a:off x="1905450" y="2158125"/>
            <a:ext cx="804300" cy="4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4A86E8"/>
                </a:solidFill>
              </a:rPr>
              <a:t>Feed</a:t>
            </a:r>
            <a:endParaRPr b="1">
              <a:solidFill>
                <a:srgbClr val="4A86E8"/>
              </a:solidFill>
            </a:endParaRPr>
          </a:p>
        </p:txBody>
      </p:sp>
      <p:sp>
        <p:nvSpPr>
          <p:cNvPr id="348" name="Google Shape;348;p46"/>
          <p:cNvSpPr txBox="1">
            <a:spLocks noGrp="1"/>
          </p:cNvSpPr>
          <p:nvPr>
            <p:ph type="body" idx="1"/>
          </p:nvPr>
        </p:nvSpPr>
        <p:spPr>
          <a:xfrm>
            <a:off x="3314075" y="2064300"/>
            <a:ext cx="10680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9900FF"/>
                </a:solidFill>
              </a:rPr>
              <a:t>InfoBar</a:t>
            </a:r>
            <a:endParaRPr b="1">
              <a:solidFill>
                <a:srgbClr val="9900FF"/>
              </a:solidFill>
            </a:endParaRPr>
          </a:p>
        </p:txBody>
      </p:sp>
      <p:sp>
        <p:nvSpPr>
          <p:cNvPr id="349" name="Google Shape;349;p46"/>
          <p:cNvSpPr txBox="1">
            <a:spLocks noGrp="1"/>
          </p:cNvSpPr>
          <p:nvPr>
            <p:ph type="body" idx="1"/>
          </p:nvPr>
        </p:nvSpPr>
        <p:spPr>
          <a:xfrm>
            <a:off x="1226700" y="2989500"/>
            <a:ext cx="70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00FF"/>
                </a:solidFill>
              </a:rPr>
              <a:t>Post</a:t>
            </a:r>
            <a:endParaRPr b="1">
              <a:solidFill>
                <a:srgbClr val="FF00FF"/>
              </a:solidFill>
            </a:endParaRPr>
          </a:p>
        </p:txBody>
      </p:sp>
      <p:sp>
        <p:nvSpPr>
          <p:cNvPr id="350" name="Google Shape;350;p46"/>
          <p:cNvSpPr txBox="1">
            <a:spLocks noGrp="1"/>
          </p:cNvSpPr>
          <p:nvPr>
            <p:ph type="body" idx="1"/>
          </p:nvPr>
        </p:nvSpPr>
        <p:spPr>
          <a:xfrm>
            <a:off x="374100" y="4159525"/>
            <a:ext cx="1307100" cy="4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9900"/>
                </a:solidFill>
              </a:rPr>
              <a:t>PostBody</a:t>
            </a:r>
            <a:endParaRPr b="1">
              <a:solidFill>
                <a:srgbClr val="FF9900"/>
              </a:solidFill>
            </a:endParaRPr>
          </a:p>
        </p:txBody>
      </p:sp>
      <p:sp>
        <p:nvSpPr>
          <p:cNvPr id="351" name="Google Shape;351;p46"/>
          <p:cNvSpPr txBox="1">
            <a:spLocks noGrp="1"/>
          </p:cNvSpPr>
          <p:nvPr>
            <p:ph type="body" idx="1"/>
          </p:nvPr>
        </p:nvSpPr>
        <p:spPr>
          <a:xfrm>
            <a:off x="1603800" y="41470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352" name="Google Shape;352;p46"/>
          <p:cNvCxnSpPr>
            <a:stCxn id="344" idx="1"/>
            <a:endCxn id="346" idx="0"/>
          </p:cNvCxnSpPr>
          <p:nvPr/>
        </p:nvCxnSpPr>
        <p:spPr>
          <a:xfrm flipH="1">
            <a:off x="672925" y="1669175"/>
            <a:ext cx="1377600" cy="543900"/>
          </a:xfrm>
          <a:prstGeom prst="straightConnector1">
            <a:avLst/>
          </a:prstGeom>
          <a:noFill/>
          <a:ln w="9525" cap="flat" cmpd="sng">
            <a:solidFill>
              <a:srgbClr val="EEEEEE"/>
            </a:solidFill>
            <a:prstDash val="solid"/>
            <a:round/>
            <a:headEnd type="none" w="med" len="med"/>
            <a:tailEnd type="triangle" w="med" len="med"/>
          </a:ln>
        </p:spPr>
      </p:cxnSp>
      <p:cxnSp>
        <p:nvCxnSpPr>
          <p:cNvPr id="353" name="Google Shape;353;p46"/>
          <p:cNvCxnSpPr>
            <a:stCxn id="344" idx="2"/>
            <a:endCxn id="347" idx="0"/>
          </p:cNvCxnSpPr>
          <p:nvPr/>
        </p:nvCxnSpPr>
        <p:spPr>
          <a:xfrm flipH="1">
            <a:off x="2307475" y="1915925"/>
            <a:ext cx="72600" cy="242100"/>
          </a:xfrm>
          <a:prstGeom prst="straightConnector1">
            <a:avLst/>
          </a:prstGeom>
          <a:noFill/>
          <a:ln w="9525" cap="flat" cmpd="sng">
            <a:solidFill>
              <a:srgbClr val="EEEEEE"/>
            </a:solidFill>
            <a:prstDash val="solid"/>
            <a:round/>
            <a:headEnd type="none" w="med" len="med"/>
            <a:tailEnd type="triangle" w="med" len="med"/>
          </a:ln>
        </p:spPr>
      </p:cxnSp>
      <p:cxnSp>
        <p:nvCxnSpPr>
          <p:cNvPr id="354" name="Google Shape;354;p46"/>
          <p:cNvCxnSpPr>
            <a:stCxn id="344" idx="3"/>
            <a:endCxn id="348" idx="0"/>
          </p:cNvCxnSpPr>
          <p:nvPr/>
        </p:nvCxnSpPr>
        <p:spPr>
          <a:xfrm>
            <a:off x="2709625" y="1669175"/>
            <a:ext cx="1138500" cy="395100"/>
          </a:xfrm>
          <a:prstGeom prst="straightConnector1">
            <a:avLst/>
          </a:prstGeom>
          <a:noFill/>
          <a:ln w="9525" cap="flat" cmpd="sng">
            <a:solidFill>
              <a:srgbClr val="EEEEEE"/>
            </a:solidFill>
            <a:prstDash val="solid"/>
            <a:round/>
            <a:headEnd type="none" w="med" len="med"/>
            <a:tailEnd type="triangle" w="med" len="med"/>
          </a:ln>
        </p:spPr>
      </p:cxnSp>
      <p:cxnSp>
        <p:nvCxnSpPr>
          <p:cNvPr id="355" name="Google Shape;355;p46"/>
          <p:cNvCxnSpPr>
            <a:stCxn id="349" idx="2"/>
            <a:endCxn id="350" idx="0"/>
          </p:cNvCxnSpPr>
          <p:nvPr/>
        </p:nvCxnSpPr>
        <p:spPr>
          <a:xfrm flipH="1">
            <a:off x="1027500" y="3383100"/>
            <a:ext cx="550200" cy="776400"/>
          </a:xfrm>
          <a:prstGeom prst="straightConnector1">
            <a:avLst/>
          </a:prstGeom>
          <a:noFill/>
          <a:ln w="9525" cap="flat" cmpd="sng">
            <a:solidFill>
              <a:srgbClr val="EEEEEE"/>
            </a:solidFill>
            <a:prstDash val="solid"/>
            <a:round/>
            <a:headEnd type="none" w="med" len="med"/>
            <a:tailEnd type="triangle" w="med" len="med"/>
          </a:ln>
        </p:spPr>
      </p:cxnSp>
      <p:cxnSp>
        <p:nvCxnSpPr>
          <p:cNvPr id="356" name="Google Shape;356;p46"/>
          <p:cNvCxnSpPr>
            <a:stCxn id="349" idx="2"/>
            <a:endCxn id="351" idx="0"/>
          </p:cNvCxnSpPr>
          <p:nvPr/>
        </p:nvCxnSpPr>
        <p:spPr>
          <a:xfrm>
            <a:off x="1577700" y="3383100"/>
            <a:ext cx="694800" cy="764100"/>
          </a:xfrm>
          <a:prstGeom prst="straightConnector1">
            <a:avLst/>
          </a:prstGeom>
          <a:noFill/>
          <a:ln w="9525" cap="flat" cmpd="sng">
            <a:solidFill>
              <a:srgbClr val="EEEEEE"/>
            </a:solidFill>
            <a:prstDash val="solid"/>
            <a:round/>
            <a:headEnd type="none" w="med" len="med"/>
            <a:tailEnd type="triangle" w="med" len="med"/>
          </a:ln>
        </p:spPr>
      </p:cxnSp>
      <p:cxnSp>
        <p:nvCxnSpPr>
          <p:cNvPr id="357" name="Google Shape;357;p46"/>
          <p:cNvCxnSpPr>
            <a:stCxn id="347" idx="2"/>
            <a:endCxn id="349" idx="0"/>
          </p:cNvCxnSpPr>
          <p:nvPr/>
        </p:nvCxnSpPr>
        <p:spPr>
          <a:xfrm flipH="1">
            <a:off x="1577700" y="2565225"/>
            <a:ext cx="729900" cy="424200"/>
          </a:xfrm>
          <a:prstGeom prst="straightConnector1">
            <a:avLst/>
          </a:prstGeom>
          <a:noFill/>
          <a:ln w="9525" cap="flat" cmpd="sng">
            <a:solidFill>
              <a:srgbClr val="EEEEEE"/>
            </a:solidFill>
            <a:prstDash val="solid"/>
            <a:round/>
            <a:headEnd type="none" w="med" len="med"/>
            <a:tailEnd type="triangle" w="med" len="med"/>
          </a:ln>
        </p:spPr>
      </p:cxnSp>
      <p:sp>
        <p:nvSpPr>
          <p:cNvPr id="358" name="Google Shape;358;p46"/>
          <p:cNvSpPr txBox="1">
            <a:spLocks noGrp="1"/>
          </p:cNvSpPr>
          <p:nvPr>
            <p:ph type="title"/>
          </p:nvPr>
        </p:nvSpPr>
        <p:spPr>
          <a:xfrm>
            <a:off x="249050" y="242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96DFF"/>
                </a:solidFill>
                <a:latin typeface="Proxima Nova"/>
                <a:ea typeface="Proxima Nova"/>
                <a:cs typeface="Proxima Nova"/>
                <a:sym typeface="Proxima Nova"/>
              </a:rPr>
              <a:t>Component Tree Structure</a:t>
            </a:r>
            <a:endParaRPr b="1">
              <a:solidFill>
                <a:srgbClr val="396DFF"/>
              </a:solidFill>
              <a:latin typeface="Proxima Nova"/>
              <a:ea typeface="Proxima Nova"/>
              <a:cs typeface="Proxima Nova"/>
              <a:sym typeface="Proxima Nova"/>
            </a:endParaRPr>
          </a:p>
        </p:txBody>
      </p:sp>
      <p:pic>
        <p:nvPicPr>
          <p:cNvPr id="359" name="Google Shape;359;p46"/>
          <p:cNvPicPr preferRelativeResize="0"/>
          <p:nvPr/>
        </p:nvPicPr>
        <p:blipFill>
          <a:blip r:embed="rId3">
            <a:alphaModFix/>
          </a:blip>
          <a:stretch>
            <a:fillRect/>
          </a:stretch>
        </p:blipFill>
        <p:spPr>
          <a:xfrm>
            <a:off x="4569969" y="1505491"/>
            <a:ext cx="4457375" cy="2263518"/>
          </a:xfrm>
          <a:prstGeom prst="rect">
            <a:avLst/>
          </a:prstGeom>
          <a:noFill/>
          <a:ln>
            <a:noFill/>
          </a:ln>
        </p:spPr>
      </p:pic>
      <p:pic>
        <p:nvPicPr>
          <p:cNvPr id="360" name="Google Shape;360;p46"/>
          <p:cNvPicPr preferRelativeResize="0"/>
          <p:nvPr/>
        </p:nvPicPr>
        <p:blipFill rotWithShape="1">
          <a:blip r:embed="rId4">
            <a:alphaModFix/>
          </a:blip>
          <a:srcRect t="2707" b="3597"/>
          <a:stretch/>
        </p:blipFill>
        <p:spPr>
          <a:xfrm>
            <a:off x="5291767" y="2008761"/>
            <a:ext cx="1337054" cy="1760249"/>
          </a:xfrm>
          <a:prstGeom prst="rect">
            <a:avLst/>
          </a:prstGeom>
          <a:noFill/>
          <a:ln>
            <a:noFill/>
          </a:ln>
        </p:spPr>
      </p:pic>
      <p:sp>
        <p:nvSpPr>
          <p:cNvPr id="361" name="Google Shape;361;p46"/>
          <p:cNvSpPr/>
          <p:nvPr/>
        </p:nvSpPr>
        <p:spPr>
          <a:xfrm>
            <a:off x="6633812" y="1889904"/>
            <a:ext cx="1880700" cy="10488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6"/>
          <p:cNvSpPr/>
          <p:nvPr/>
        </p:nvSpPr>
        <p:spPr>
          <a:xfrm>
            <a:off x="6637793" y="2963096"/>
            <a:ext cx="1871700" cy="806100"/>
          </a:xfrm>
          <a:prstGeom prst="rect">
            <a:avLst/>
          </a:prstGeom>
          <a:noFill/>
          <a:ln w="9525"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6"/>
          <p:cNvSpPr/>
          <p:nvPr/>
        </p:nvSpPr>
        <p:spPr>
          <a:xfrm>
            <a:off x="4539925" y="1467794"/>
            <a:ext cx="4517400" cy="2338800"/>
          </a:xfrm>
          <a:prstGeom prst="rect">
            <a:avLst/>
          </a:prstGeom>
          <a:noFill/>
          <a:ln w="9525" cap="flat" cmpd="sng">
            <a:solidFill>
              <a:srgbClr val="396D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6DFF"/>
              </a:solidFill>
            </a:endParaRPr>
          </a:p>
        </p:txBody>
      </p:sp>
      <p:sp>
        <p:nvSpPr>
          <p:cNvPr id="364" name="Google Shape;364;p46"/>
          <p:cNvSpPr/>
          <p:nvPr/>
        </p:nvSpPr>
        <p:spPr>
          <a:xfrm>
            <a:off x="4569969" y="1711615"/>
            <a:ext cx="173100" cy="2027400"/>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6"/>
          <p:cNvSpPr/>
          <p:nvPr/>
        </p:nvSpPr>
        <p:spPr>
          <a:xfrm>
            <a:off x="6628823" y="1851369"/>
            <a:ext cx="1895700" cy="1917600"/>
          </a:xfrm>
          <a:prstGeom prst="rect">
            <a:avLst/>
          </a:prstGeom>
          <a:noFill/>
          <a:ln w="952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2000" b="1">
              <a:solidFill>
                <a:srgbClr val="85200C"/>
              </a:solidFill>
              <a:latin typeface="Avenir"/>
              <a:ea typeface="Avenir"/>
              <a:cs typeface="Avenir"/>
              <a:sym typeface="Avenir"/>
            </a:endParaRPr>
          </a:p>
        </p:txBody>
      </p:sp>
      <p:sp>
        <p:nvSpPr>
          <p:cNvPr id="366" name="Google Shape;366;p46"/>
          <p:cNvSpPr/>
          <p:nvPr/>
        </p:nvSpPr>
        <p:spPr>
          <a:xfrm>
            <a:off x="5291767" y="1851315"/>
            <a:ext cx="1307100" cy="19176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6662195" y="1914856"/>
            <a:ext cx="1832400" cy="594900"/>
          </a:xfrm>
          <a:prstGeom prst="rect">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6652833" y="2982731"/>
            <a:ext cx="1832400" cy="756600"/>
          </a:xfrm>
          <a:prstGeom prst="rect">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6"/>
          <p:cNvSpPr/>
          <p:nvPr/>
        </p:nvSpPr>
        <p:spPr>
          <a:xfrm>
            <a:off x="6652826" y="2539786"/>
            <a:ext cx="1259700" cy="243900"/>
          </a:xfrm>
          <a:prstGeom prst="rect">
            <a:avLst/>
          </a:prstGeom>
          <a:noFill/>
          <a:ln w="9525" cap="flat"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p46"/>
          <p:cNvPicPr preferRelativeResize="0"/>
          <p:nvPr/>
        </p:nvPicPr>
        <p:blipFill>
          <a:blip r:embed="rId5">
            <a:alphaModFix/>
          </a:blip>
          <a:stretch>
            <a:fillRect/>
          </a:stretch>
        </p:blipFill>
        <p:spPr>
          <a:xfrm>
            <a:off x="249050" y="1216788"/>
            <a:ext cx="594898" cy="594898"/>
          </a:xfrm>
          <a:prstGeom prst="rect">
            <a:avLst/>
          </a:prstGeom>
          <a:noFill/>
          <a:ln>
            <a:noFill/>
          </a:ln>
        </p:spPr>
      </p:pic>
      <p:sp>
        <p:nvSpPr>
          <p:cNvPr id="371" name="Google Shape;371;p46"/>
          <p:cNvSpPr txBox="1">
            <a:spLocks noGrp="1"/>
          </p:cNvSpPr>
          <p:nvPr>
            <p:ph type="body" idx="1"/>
          </p:nvPr>
        </p:nvSpPr>
        <p:spPr>
          <a:xfrm>
            <a:off x="2307600" y="2989500"/>
            <a:ext cx="70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00FF"/>
                </a:solidFill>
              </a:rPr>
              <a:t>Post</a:t>
            </a:r>
            <a:endParaRPr b="1">
              <a:solidFill>
                <a:srgbClr val="FF00FF"/>
              </a:solidFill>
            </a:endParaRPr>
          </a:p>
        </p:txBody>
      </p:sp>
      <p:cxnSp>
        <p:nvCxnSpPr>
          <p:cNvPr id="372" name="Google Shape;372;p46"/>
          <p:cNvCxnSpPr>
            <a:stCxn id="371" idx="2"/>
          </p:cNvCxnSpPr>
          <p:nvPr/>
        </p:nvCxnSpPr>
        <p:spPr>
          <a:xfrm flipH="1">
            <a:off x="2615700" y="3383100"/>
            <a:ext cx="42900" cy="422400"/>
          </a:xfrm>
          <a:prstGeom prst="straightConnector1">
            <a:avLst/>
          </a:prstGeom>
          <a:noFill/>
          <a:ln w="9525" cap="flat" cmpd="sng">
            <a:solidFill>
              <a:srgbClr val="EEEEEE"/>
            </a:solidFill>
            <a:prstDash val="solid"/>
            <a:round/>
            <a:headEnd type="none" w="med" len="med"/>
            <a:tailEnd type="triangle" w="med" len="med"/>
          </a:ln>
        </p:spPr>
      </p:cxnSp>
      <p:cxnSp>
        <p:nvCxnSpPr>
          <p:cNvPr id="373" name="Google Shape;373;p46"/>
          <p:cNvCxnSpPr>
            <a:stCxn id="371" idx="2"/>
          </p:cNvCxnSpPr>
          <p:nvPr/>
        </p:nvCxnSpPr>
        <p:spPr>
          <a:xfrm>
            <a:off x="2658600" y="3383100"/>
            <a:ext cx="452100" cy="401400"/>
          </a:xfrm>
          <a:prstGeom prst="straightConnector1">
            <a:avLst/>
          </a:prstGeom>
          <a:noFill/>
          <a:ln w="9525" cap="flat" cmpd="sng">
            <a:solidFill>
              <a:srgbClr val="EEEEEE"/>
            </a:solidFill>
            <a:prstDash val="solid"/>
            <a:round/>
            <a:headEnd type="none" w="med" len="med"/>
            <a:tailEnd type="triangle" w="med" len="med"/>
          </a:ln>
        </p:spPr>
      </p:cxnSp>
      <p:cxnSp>
        <p:nvCxnSpPr>
          <p:cNvPr id="374" name="Google Shape;374;p46"/>
          <p:cNvCxnSpPr>
            <a:stCxn id="347" idx="2"/>
            <a:endCxn id="371" idx="0"/>
          </p:cNvCxnSpPr>
          <p:nvPr/>
        </p:nvCxnSpPr>
        <p:spPr>
          <a:xfrm>
            <a:off x="2307600" y="2565225"/>
            <a:ext cx="351000" cy="424200"/>
          </a:xfrm>
          <a:prstGeom prst="straightConnector1">
            <a:avLst/>
          </a:prstGeom>
          <a:noFill/>
          <a:ln w="9525" cap="flat" cmpd="sng">
            <a:solidFill>
              <a:srgbClr val="EEEEEE"/>
            </a:solidFill>
            <a:prstDash val="solid"/>
            <a:round/>
            <a:headEnd type="none" w="med" len="med"/>
            <a:tailEnd type="triangle" w="med" len="med"/>
          </a:ln>
        </p:spPr>
      </p:cxnSp>
      <p:sp>
        <p:nvSpPr>
          <p:cNvPr id="375" name="Google Shape;375;p46"/>
          <p:cNvSpPr txBox="1"/>
          <p:nvPr/>
        </p:nvSpPr>
        <p:spPr>
          <a:xfrm>
            <a:off x="2622750" y="3638725"/>
            <a:ext cx="52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EEEEE"/>
                </a:solidFill>
                <a:latin typeface="Open Sans"/>
                <a:ea typeface="Open Sans"/>
                <a:cs typeface="Open Sans"/>
                <a:sym typeface="Open Sans"/>
              </a:rPr>
              <a:t>. . .  </a:t>
            </a:r>
            <a:endParaRPr sz="1800" b="1">
              <a:solidFill>
                <a:srgbClr val="EEEEEE"/>
              </a:solidFill>
              <a:latin typeface="Open Sans"/>
              <a:ea typeface="Open Sans"/>
              <a:cs typeface="Open Sans"/>
              <a:sym typeface="Open Sans"/>
            </a:endParaRPr>
          </a:p>
        </p:txBody>
      </p:sp>
      <p:sp>
        <p:nvSpPr>
          <p:cNvPr id="376" name="Google Shape;376;p46"/>
          <p:cNvSpPr txBox="1"/>
          <p:nvPr/>
        </p:nvSpPr>
        <p:spPr>
          <a:xfrm>
            <a:off x="3527888" y="2821450"/>
            <a:ext cx="52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EEEEE"/>
                </a:solidFill>
                <a:latin typeface="Open Sans"/>
                <a:ea typeface="Open Sans"/>
                <a:cs typeface="Open Sans"/>
                <a:sym typeface="Open Sans"/>
              </a:rPr>
              <a:t>. . .  </a:t>
            </a:r>
            <a:endParaRPr sz="1800" b="1">
              <a:solidFill>
                <a:srgbClr val="EEEEEE"/>
              </a:solidFill>
              <a:latin typeface="Open Sans"/>
              <a:ea typeface="Open Sans"/>
              <a:cs typeface="Open Sans"/>
              <a:sym typeface="Open Sans"/>
            </a:endParaRPr>
          </a:p>
        </p:txBody>
      </p:sp>
      <p:cxnSp>
        <p:nvCxnSpPr>
          <p:cNvPr id="377" name="Google Shape;377;p46"/>
          <p:cNvCxnSpPr>
            <a:stCxn id="347" idx="2"/>
          </p:cNvCxnSpPr>
          <p:nvPr/>
        </p:nvCxnSpPr>
        <p:spPr>
          <a:xfrm>
            <a:off x="2307600" y="2565225"/>
            <a:ext cx="1267800" cy="369000"/>
          </a:xfrm>
          <a:prstGeom prst="straightConnector1">
            <a:avLst/>
          </a:prstGeom>
          <a:noFill/>
          <a:ln w="9525" cap="flat" cmpd="sng">
            <a:solidFill>
              <a:srgbClr val="EEEEEE"/>
            </a:solidFill>
            <a:prstDash val="solid"/>
            <a:round/>
            <a:headEnd type="none" w="med" len="med"/>
            <a:tailEnd type="triangle" w="med" len="med"/>
          </a:ln>
        </p:spPr>
      </p:cxnSp>
      <p:sp>
        <p:nvSpPr>
          <p:cNvPr id="378" name="Google Shape;378;p46"/>
          <p:cNvSpPr txBox="1">
            <a:spLocks noGrp="1"/>
          </p:cNvSpPr>
          <p:nvPr>
            <p:ph type="title"/>
          </p:nvPr>
        </p:nvSpPr>
        <p:spPr>
          <a:xfrm>
            <a:off x="4625600" y="730975"/>
            <a:ext cx="2250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95458"/>
                </a:solidFill>
                <a:latin typeface="Open Sans"/>
                <a:ea typeface="Open Sans"/>
                <a:cs typeface="Open Sans"/>
                <a:sym typeface="Open Sans"/>
              </a:rPr>
              <a:t>(Also called the “root” component)</a:t>
            </a:r>
            <a:endParaRPr sz="1500">
              <a:solidFill>
                <a:srgbClr val="F95458"/>
              </a:solidFill>
              <a:latin typeface="Open Sans"/>
              <a:ea typeface="Open Sans"/>
              <a:cs typeface="Open Sans"/>
              <a:sym typeface="Open Sans"/>
            </a:endParaRPr>
          </a:p>
        </p:txBody>
      </p:sp>
      <p:cxnSp>
        <p:nvCxnSpPr>
          <p:cNvPr id="379" name="Google Shape;379;p46"/>
          <p:cNvCxnSpPr>
            <a:stCxn id="378" idx="1"/>
            <a:endCxn id="344" idx="0"/>
          </p:cNvCxnSpPr>
          <p:nvPr/>
        </p:nvCxnSpPr>
        <p:spPr>
          <a:xfrm flipH="1">
            <a:off x="2380100" y="1048675"/>
            <a:ext cx="2245500" cy="373800"/>
          </a:xfrm>
          <a:prstGeom prst="curvedConnector2">
            <a:avLst/>
          </a:prstGeom>
          <a:noFill/>
          <a:ln w="19050" cap="flat" cmpd="sng">
            <a:solidFill>
              <a:srgbClr val="F95458"/>
            </a:solidFill>
            <a:prstDash val="dash"/>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Recap: </a:t>
            </a:r>
            <a:r>
              <a:rPr lang="en" b="1">
                <a:latin typeface="Proxima Nova"/>
                <a:ea typeface="Proxima Nova"/>
                <a:cs typeface="Proxima Nova"/>
                <a:sym typeface="Proxima Nova"/>
              </a:rPr>
              <a:t>Components</a:t>
            </a:r>
            <a:endParaRPr b="1">
              <a:latin typeface="Proxima Nova"/>
              <a:ea typeface="Proxima Nova"/>
              <a:cs typeface="Proxima Nova"/>
              <a:sym typeface="Proxima Nova"/>
            </a:endParaRPr>
          </a:p>
        </p:txBody>
      </p:sp>
      <p:sp>
        <p:nvSpPr>
          <p:cNvPr id="385" name="Google Shape;385;p47"/>
          <p:cNvSpPr txBox="1">
            <a:spLocks noGrp="1"/>
          </p:cNvSpPr>
          <p:nvPr>
            <p:ph type="body" idx="1"/>
          </p:nvPr>
        </p:nvSpPr>
        <p:spPr>
          <a:xfrm>
            <a:off x="311700" y="1075800"/>
            <a:ext cx="5403300" cy="328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React </a:t>
            </a:r>
            <a:r>
              <a:rPr lang="en"/>
              <a:t>is a Framework that lets you </a:t>
            </a:r>
            <a:r>
              <a:rPr lang="en" b="1"/>
              <a:t>divide up</a:t>
            </a:r>
            <a:r>
              <a:rPr lang="en"/>
              <a:t> your website into</a:t>
            </a:r>
            <a:r>
              <a:rPr lang="en" b="1"/>
              <a:t> </a:t>
            </a:r>
            <a:r>
              <a:rPr lang="en" b="1">
                <a:solidFill>
                  <a:srgbClr val="0A369D"/>
                </a:solidFill>
              </a:rPr>
              <a:t>reusable </a:t>
            </a:r>
            <a:r>
              <a:rPr lang="en" b="1"/>
              <a:t>components</a:t>
            </a:r>
            <a:r>
              <a:rPr lang="en"/>
              <a:t> </a:t>
            </a:r>
            <a:endParaRPr/>
          </a:p>
          <a:p>
            <a:pPr marL="457200" lvl="0" indent="-342900" algn="l" rtl="0">
              <a:spcBef>
                <a:spcPts val="1000"/>
              </a:spcBef>
              <a:spcAft>
                <a:spcPts val="0"/>
              </a:spcAft>
              <a:buSzPts val="1800"/>
              <a:buChar char="●"/>
            </a:pPr>
            <a:r>
              <a:rPr lang="en"/>
              <a:t>Each component is kind of like a </a:t>
            </a:r>
            <a:br>
              <a:rPr lang="en"/>
            </a:br>
            <a:r>
              <a:rPr lang="en" b="1"/>
              <a:t>“custom HTML tag”</a:t>
            </a:r>
            <a:r>
              <a:rPr lang="en"/>
              <a:t> that you define</a:t>
            </a:r>
            <a:endParaRPr/>
          </a:p>
          <a:p>
            <a:pPr marL="457200" lvl="0" indent="-342900" algn="l" rtl="0">
              <a:spcBef>
                <a:spcPts val="1000"/>
              </a:spcBef>
              <a:spcAft>
                <a:spcPts val="0"/>
              </a:spcAft>
              <a:buSzPts val="1800"/>
              <a:buChar char="●"/>
            </a:pPr>
            <a:r>
              <a:rPr lang="en"/>
              <a:t>Components are an </a:t>
            </a:r>
            <a:r>
              <a:rPr lang="en" b="1"/>
              <a:t>abstraction</a:t>
            </a:r>
            <a:r>
              <a:rPr lang="en"/>
              <a:t> of a bunch of HTML/CSS/Javascript </a:t>
            </a:r>
            <a:endParaRPr/>
          </a:p>
          <a:p>
            <a:pPr marL="457200" lvl="0" indent="-342900" algn="l" rtl="0">
              <a:spcBef>
                <a:spcPts val="1000"/>
              </a:spcBef>
              <a:spcAft>
                <a:spcPts val="1000"/>
              </a:spcAft>
              <a:buSzPts val="1800"/>
              <a:buChar char="●"/>
            </a:pPr>
            <a:r>
              <a:rPr lang="en"/>
              <a:t>The components can be structured into </a:t>
            </a:r>
            <a:br>
              <a:rPr lang="en"/>
            </a:br>
            <a:r>
              <a:rPr lang="en" b="1"/>
              <a:t>tree hierarchy</a:t>
            </a:r>
            <a:endParaRPr b="1"/>
          </a:p>
        </p:txBody>
      </p:sp>
      <p:sp>
        <p:nvSpPr>
          <p:cNvPr id="386" name="Google Shape;38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87" name="Google Shape;387;p47"/>
          <p:cNvPicPr preferRelativeResize="0"/>
          <p:nvPr/>
        </p:nvPicPr>
        <p:blipFill>
          <a:blip r:embed="rId3">
            <a:alphaModFix/>
          </a:blip>
          <a:stretch>
            <a:fillRect/>
          </a:stretch>
        </p:blipFill>
        <p:spPr>
          <a:xfrm>
            <a:off x="5889200" y="1159951"/>
            <a:ext cx="3031411" cy="2823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xfrm>
            <a:off x="311700" y="1580700"/>
            <a:ext cx="8520600" cy="10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b="1">
                <a:latin typeface="Proxima Nova"/>
                <a:ea typeface="Proxima Nova"/>
                <a:cs typeface="Proxima Nova"/>
                <a:sym typeface="Proxima Nova"/>
              </a:rPr>
              <a:t>Component Structure</a:t>
            </a:r>
            <a:endParaRPr sz="6200" b="1">
              <a:latin typeface="Proxima Nova"/>
              <a:ea typeface="Proxima Nova"/>
              <a:cs typeface="Proxima Nova"/>
              <a:sym typeface="Proxima Nova"/>
            </a:endParaRPr>
          </a:p>
        </p:txBody>
      </p:sp>
      <p:sp>
        <p:nvSpPr>
          <p:cNvPr id="393" name="Google Shape;39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94" name="Google Shape;394;p48"/>
          <p:cNvSpPr txBox="1">
            <a:spLocks noGrp="1"/>
          </p:cNvSpPr>
          <p:nvPr>
            <p:ph type="title"/>
          </p:nvPr>
        </p:nvSpPr>
        <p:spPr>
          <a:xfrm>
            <a:off x="311700" y="2453700"/>
            <a:ext cx="8520600" cy="10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Proxima Nova"/>
                <a:ea typeface="Proxima Nova"/>
                <a:cs typeface="Proxima Nova"/>
                <a:sym typeface="Proxima Nova"/>
              </a:rPr>
              <a:t>Key features of components</a:t>
            </a:r>
            <a:endParaRPr sz="3000" b="1">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e.g. </a:t>
            </a:r>
            <a:r>
              <a:rPr lang="en" b="1">
                <a:latin typeface="Proxima Nova"/>
                <a:ea typeface="Proxima Nova"/>
                <a:cs typeface="Proxima Nova"/>
                <a:sym typeface="Proxima Nova"/>
              </a:rPr>
              <a:t>Comment Component</a:t>
            </a:r>
            <a:endParaRPr b="1">
              <a:latin typeface="Proxima Nova"/>
              <a:ea typeface="Proxima Nova"/>
              <a:cs typeface="Proxima Nova"/>
              <a:sym typeface="Proxima Nova"/>
            </a:endParaRPr>
          </a:p>
        </p:txBody>
      </p:sp>
      <p:sp>
        <p:nvSpPr>
          <p:cNvPr id="400" name="Google Shape;400;p49"/>
          <p:cNvSpPr txBox="1">
            <a:spLocks noGrp="1"/>
          </p:cNvSpPr>
          <p:nvPr>
            <p:ph type="body" idx="1"/>
          </p:nvPr>
        </p:nvSpPr>
        <p:spPr>
          <a:xfrm>
            <a:off x="311700" y="1152475"/>
            <a:ext cx="4325100" cy="52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can we </a:t>
            </a:r>
            <a:r>
              <a:rPr lang="en" b="1"/>
              <a:t>generalize </a:t>
            </a:r>
            <a:r>
              <a:rPr lang="en"/>
              <a:t>a comment?</a:t>
            </a:r>
            <a:endParaRPr/>
          </a:p>
        </p:txBody>
      </p:sp>
      <p:sp>
        <p:nvSpPr>
          <p:cNvPr id="401" name="Google Shape;40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02" name="Google Shape;402;p49"/>
          <p:cNvPicPr preferRelativeResize="0"/>
          <p:nvPr/>
        </p:nvPicPr>
        <p:blipFill>
          <a:blip r:embed="rId3">
            <a:alphaModFix/>
          </a:blip>
          <a:stretch>
            <a:fillRect/>
          </a:stretch>
        </p:blipFill>
        <p:spPr>
          <a:xfrm>
            <a:off x="4636675" y="1389253"/>
            <a:ext cx="2587975" cy="616550"/>
          </a:xfrm>
          <a:prstGeom prst="rect">
            <a:avLst/>
          </a:prstGeom>
          <a:noFill/>
          <a:ln>
            <a:noFill/>
          </a:ln>
        </p:spPr>
      </p:pic>
      <p:pic>
        <p:nvPicPr>
          <p:cNvPr id="403" name="Google Shape;403;p49"/>
          <p:cNvPicPr preferRelativeResize="0"/>
          <p:nvPr/>
        </p:nvPicPr>
        <p:blipFill>
          <a:blip r:embed="rId4">
            <a:alphaModFix/>
          </a:blip>
          <a:stretch>
            <a:fillRect/>
          </a:stretch>
        </p:blipFill>
        <p:spPr>
          <a:xfrm>
            <a:off x="4322131" y="3118106"/>
            <a:ext cx="2773462" cy="958575"/>
          </a:xfrm>
          <a:prstGeom prst="rect">
            <a:avLst/>
          </a:prstGeom>
          <a:noFill/>
          <a:ln>
            <a:noFill/>
          </a:ln>
        </p:spPr>
      </p:pic>
      <p:pic>
        <p:nvPicPr>
          <p:cNvPr id="404" name="Google Shape;404;p49"/>
          <p:cNvPicPr preferRelativeResize="0"/>
          <p:nvPr/>
        </p:nvPicPr>
        <p:blipFill>
          <a:blip r:embed="rId5">
            <a:alphaModFix/>
          </a:blip>
          <a:stretch>
            <a:fillRect/>
          </a:stretch>
        </p:blipFill>
        <p:spPr>
          <a:xfrm>
            <a:off x="715825" y="2967038"/>
            <a:ext cx="3246227" cy="1818301"/>
          </a:xfrm>
          <a:prstGeom prst="rect">
            <a:avLst/>
          </a:prstGeom>
          <a:noFill/>
          <a:ln>
            <a:noFill/>
          </a:ln>
        </p:spPr>
      </p:pic>
      <p:pic>
        <p:nvPicPr>
          <p:cNvPr id="405" name="Google Shape;405;p49"/>
          <p:cNvPicPr preferRelativeResize="0"/>
          <p:nvPr/>
        </p:nvPicPr>
        <p:blipFill>
          <a:blip r:embed="rId6">
            <a:alphaModFix/>
          </a:blip>
          <a:stretch>
            <a:fillRect/>
          </a:stretch>
        </p:blipFill>
        <p:spPr>
          <a:xfrm>
            <a:off x="465400" y="1760900"/>
            <a:ext cx="3747076" cy="958575"/>
          </a:xfrm>
          <a:prstGeom prst="rect">
            <a:avLst/>
          </a:prstGeom>
          <a:noFill/>
          <a:ln>
            <a:noFill/>
          </a:ln>
        </p:spPr>
      </p:pic>
      <p:pic>
        <p:nvPicPr>
          <p:cNvPr id="406" name="Google Shape;406;p49"/>
          <p:cNvPicPr preferRelativeResize="0"/>
          <p:nvPr/>
        </p:nvPicPr>
        <p:blipFill>
          <a:blip r:embed="rId7">
            <a:alphaModFix/>
          </a:blip>
          <a:stretch>
            <a:fillRect/>
          </a:stretch>
        </p:blipFill>
        <p:spPr>
          <a:xfrm>
            <a:off x="7320775" y="229301"/>
            <a:ext cx="1623125" cy="4392499"/>
          </a:xfrm>
          <a:prstGeom prst="rect">
            <a:avLst/>
          </a:prstGeom>
          <a:noFill/>
          <a:ln>
            <a:noFill/>
          </a:ln>
        </p:spPr>
      </p:pic>
      <p:sp>
        <p:nvSpPr>
          <p:cNvPr id="407" name="Google Shape;407;p49"/>
          <p:cNvSpPr txBox="1">
            <a:spLocks noGrp="1"/>
          </p:cNvSpPr>
          <p:nvPr>
            <p:ph type="body" idx="1"/>
          </p:nvPr>
        </p:nvSpPr>
        <p:spPr>
          <a:xfrm>
            <a:off x="1216650" y="2090550"/>
            <a:ext cx="6710700" cy="1207200"/>
          </a:xfrm>
          <a:prstGeom prst="rect">
            <a:avLst/>
          </a:prstGeom>
          <a:solidFill>
            <a:srgbClr val="FFFFFF">
              <a:alpha val="70000"/>
            </a:srgbClr>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5400" b="1">
                <a:solidFill>
                  <a:srgbClr val="F95458"/>
                </a:solidFill>
              </a:rPr>
              <a:t>REUSABILITY</a:t>
            </a:r>
            <a:endParaRPr sz="5400" b="1">
              <a:solidFill>
                <a:srgbClr val="F9545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13" name="Google Shape;413;p50"/>
          <p:cNvSpPr txBox="1">
            <a:spLocks noGrp="1"/>
          </p:cNvSpPr>
          <p:nvPr>
            <p:ph type="body" idx="1"/>
          </p:nvPr>
        </p:nvSpPr>
        <p:spPr>
          <a:xfrm>
            <a:off x="311700" y="1152475"/>
            <a:ext cx="3573000" cy="50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can we </a:t>
            </a:r>
            <a:r>
              <a:rPr lang="en" b="1"/>
              <a:t>generalize </a:t>
            </a:r>
            <a:r>
              <a:rPr lang="en"/>
              <a:t>this?</a:t>
            </a:r>
            <a:endParaRPr/>
          </a:p>
        </p:txBody>
      </p:sp>
      <p:sp>
        <p:nvSpPr>
          <p:cNvPr id="414" name="Google Shape;414;p50"/>
          <p:cNvSpPr txBox="1">
            <a:spLocks noGrp="1"/>
          </p:cNvSpPr>
          <p:nvPr>
            <p:ph type="title"/>
          </p:nvPr>
        </p:nvSpPr>
        <p:spPr>
          <a:xfrm>
            <a:off x="311700" y="445025"/>
            <a:ext cx="447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e.g. </a:t>
            </a:r>
            <a:r>
              <a:rPr lang="en" b="1">
                <a:latin typeface="Proxima Nova"/>
                <a:ea typeface="Proxima Nova"/>
                <a:cs typeface="Proxima Nova"/>
                <a:sym typeface="Proxima Nova"/>
              </a:rPr>
              <a:t>Comment Component</a:t>
            </a:r>
            <a:endParaRPr b="1">
              <a:latin typeface="Proxima Nova"/>
              <a:ea typeface="Proxima Nova"/>
              <a:cs typeface="Proxima Nova"/>
              <a:sym typeface="Proxima Nova"/>
            </a:endParaRPr>
          </a:p>
        </p:txBody>
      </p:sp>
      <p:pic>
        <p:nvPicPr>
          <p:cNvPr id="415" name="Google Shape;415;p50"/>
          <p:cNvPicPr preferRelativeResize="0"/>
          <p:nvPr/>
        </p:nvPicPr>
        <p:blipFill>
          <a:blip r:embed="rId3">
            <a:alphaModFix/>
          </a:blip>
          <a:stretch>
            <a:fillRect/>
          </a:stretch>
        </p:blipFill>
        <p:spPr>
          <a:xfrm>
            <a:off x="311700" y="2205175"/>
            <a:ext cx="2121250" cy="733150"/>
          </a:xfrm>
          <a:prstGeom prst="rect">
            <a:avLst/>
          </a:prstGeom>
          <a:noFill/>
          <a:ln>
            <a:noFill/>
          </a:ln>
        </p:spPr>
      </p:pic>
      <p:pic>
        <p:nvPicPr>
          <p:cNvPr id="416" name="Google Shape;416;p50"/>
          <p:cNvPicPr preferRelativeResize="0"/>
          <p:nvPr/>
        </p:nvPicPr>
        <p:blipFill>
          <a:blip r:embed="rId3">
            <a:alphaModFix/>
          </a:blip>
          <a:stretch>
            <a:fillRect/>
          </a:stretch>
        </p:blipFill>
        <p:spPr>
          <a:xfrm>
            <a:off x="3884800" y="1810925"/>
            <a:ext cx="4780501" cy="1652250"/>
          </a:xfrm>
          <a:prstGeom prst="rect">
            <a:avLst/>
          </a:prstGeom>
          <a:noFill/>
          <a:ln>
            <a:noFill/>
          </a:ln>
        </p:spPr>
      </p:pic>
      <p:sp>
        <p:nvSpPr>
          <p:cNvPr id="417" name="Google Shape;417;p50"/>
          <p:cNvSpPr/>
          <p:nvPr/>
        </p:nvSpPr>
        <p:spPr>
          <a:xfrm>
            <a:off x="5209750" y="2440250"/>
            <a:ext cx="3180600" cy="39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418" name="Google Shape;418;p50"/>
          <p:cNvSpPr/>
          <p:nvPr/>
        </p:nvSpPr>
        <p:spPr>
          <a:xfrm>
            <a:off x="5209750" y="1971250"/>
            <a:ext cx="2121300" cy="39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419" name="Google Shape;419;p50"/>
          <p:cNvSpPr/>
          <p:nvPr/>
        </p:nvSpPr>
        <p:spPr>
          <a:xfrm>
            <a:off x="7108150" y="3064525"/>
            <a:ext cx="1406400" cy="330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date posted</a:t>
            </a:r>
            <a:endParaRPr>
              <a:solidFill>
                <a:srgbClr val="EEEEEE"/>
              </a:solidFill>
              <a:latin typeface="Roboto Mono"/>
              <a:ea typeface="Roboto Mono"/>
              <a:cs typeface="Roboto Mono"/>
              <a:sym typeface="Roboto Mono"/>
            </a:endParaRPr>
          </a:p>
        </p:txBody>
      </p:sp>
      <p:sp>
        <p:nvSpPr>
          <p:cNvPr id="420" name="Google Shape;420;p50"/>
          <p:cNvSpPr/>
          <p:nvPr/>
        </p:nvSpPr>
        <p:spPr>
          <a:xfrm>
            <a:off x="4091600" y="1880150"/>
            <a:ext cx="828300" cy="8283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EEEEEE"/>
                </a:solidFill>
                <a:latin typeface="Roboto Mono"/>
                <a:ea typeface="Roboto Mono"/>
                <a:cs typeface="Roboto Mono"/>
                <a:sym typeface="Roboto Mono"/>
              </a:rPr>
              <a:t>profile picture</a:t>
            </a:r>
            <a:endParaRPr sz="700">
              <a:solidFill>
                <a:srgbClr val="EEEEEE"/>
              </a:solidFill>
              <a:latin typeface="Roboto Mono"/>
              <a:ea typeface="Roboto Mono"/>
              <a:cs typeface="Roboto Mono"/>
              <a:sym typeface="Roboto Mono"/>
            </a:endParaRPr>
          </a:p>
        </p:txBody>
      </p:sp>
      <p:cxnSp>
        <p:nvCxnSpPr>
          <p:cNvPr id="421" name="Google Shape;421;p50"/>
          <p:cNvCxnSpPr/>
          <p:nvPr/>
        </p:nvCxnSpPr>
        <p:spPr>
          <a:xfrm>
            <a:off x="2575900" y="2609025"/>
            <a:ext cx="11016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body" idx="1"/>
          </p:nvPr>
        </p:nvSpPr>
        <p:spPr>
          <a:xfrm>
            <a:off x="311700" y="1152475"/>
            <a:ext cx="3929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a:t>
            </a:r>
            <a:r>
              <a:rPr lang="en" b="1"/>
              <a:t>visualization </a:t>
            </a:r>
            <a:r>
              <a:rPr lang="en"/>
              <a:t>of the comment component!</a:t>
            </a:r>
            <a:endParaRPr/>
          </a:p>
          <a:p>
            <a:pPr marL="457200" lvl="0" indent="-342900" algn="l" rtl="0">
              <a:spcBef>
                <a:spcPts val="1600"/>
              </a:spcBef>
              <a:spcAft>
                <a:spcPts val="0"/>
              </a:spcAft>
              <a:buSzPts val="1800"/>
              <a:buChar char="●"/>
            </a:pPr>
            <a:r>
              <a:rPr lang="en"/>
              <a:t>Describes how the comment is going to be </a:t>
            </a:r>
            <a:r>
              <a:rPr lang="en" b="1"/>
              <a:t>rendered </a:t>
            </a:r>
            <a:r>
              <a:rPr lang="en"/>
              <a:t>on screen</a:t>
            </a:r>
            <a:endParaRPr/>
          </a:p>
          <a:p>
            <a:pPr marL="457200" lvl="0" indent="-342900" algn="l" rtl="0">
              <a:spcBef>
                <a:spcPts val="0"/>
              </a:spcBef>
              <a:spcAft>
                <a:spcPts val="0"/>
              </a:spcAft>
              <a:buSzPts val="1800"/>
              <a:buChar char="●"/>
            </a:pPr>
            <a:r>
              <a:rPr lang="en"/>
              <a:t>Is a </a:t>
            </a:r>
            <a:r>
              <a:rPr lang="en" b="1"/>
              <a:t>“skeleton”</a:t>
            </a:r>
            <a:r>
              <a:rPr lang="en"/>
              <a:t> or </a:t>
            </a:r>
            <a:r>
              <a:rPr lang="en" b="1"/>
              <a:t>“template”</a:t>
            </a:r>
            <a:r>
              <a:rPr lang="en"/>
              <a:t> for all comments</a:t>
            </a:r>
            <a:endParaRPr/>
          </a:p>
        </p:txBody>
      </p:sp>
      <p:sp>
        <p:nvSpPr>
          <p:cNvPr id="427" name="Google Shape;42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28" name="Google Shape;428;p51"/>
          <p:cNvSpPr txBox="1">
            <a:spLocks noGrp="1"/>
          </p:cNvSpPr>
          <p:nvPr>
            <p:ph type="title"/>
          </p:nvPr>
        </p:nvSpPr>
        <p:spPr>
          <a:xfrm>
            <a:off x="311700" y="445025"/>
            <a:ext cx="447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e.g. </a:t>
            </a:r>
            <a:r>
              <a:rPr lang="en" b="1">
                <a:latin typeface="Proxima Nova"/>
                <a:ea typeface="Proxima Nova"/>
                <a:cs typeface="Proxima Nova"/>
                <a:sym typeface="Proxima Nova"/>
              </a:rPr>
              <a:t>Comment Component</a:t>
            </a:r>
            <a:endParaRPr b="1">
              <a:latin typeface="Proxima Nova"/>
              <a:ea typeface="Proxima Nova"/>
              <a:cs typeface="Proxima Nova"/>
              <a:sym typeface="Proxima Nova"/>
            </a:endParaRPr>
          </a:p>
        </p:txBody>
      </p:sp>
      <p:pic>
        <p:nvPicPr>
          <p:cNvPr id="429" name="Google Shape;429;p51"/>
          <p:cNvPicPr preferRelativeResize="0"/>
          <p:nvPr/>
        </p:nvPicPr>
        <p:blipFill>
          <a:blip r:embed="rId3">
            <a:alphaModFix/>
          </a:blip>
          <a:stretch>
            <a:fillRect/>
          </a:stretch>
        </p:blipFill>
        <p:spPr>
          <a:xfrm>
            <a:off x="4480900" y="1802650"/>
            <a:ext cx="4416075" cy="1526300"/>
          </a:xfrm>
          <a:prstGeom prst="rect">
            <a:avLst/>
          </a:prstGeom>
          <a:noFill/>
          <a:ln>
            <a:noFill/>
          </a:ln>
        </p:spPr>
      </p:pic>
      <p:sp>
        <p:nvSpPr>
          <p:cNvPr id="430" name="Google Shape;430;p51"/>
          <p:cNvSpPr/>
          <p:nvPr/>
        </p:nvSpPr>
        <p:spPr>
          <a:xfrm>
            <a:off x="5704847" y="2384002"/>
            <a:ext cx="29382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431" name="Google Shape;431;p51"/>
          <p:cNvSpPr/>
          <p:nvPr/>
        </p:nvSpPr>
        <p:spPr>
          <a:xfrm>
            <a:off x="5704847" y="1950754"/>
            <a:ext cx="19596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432" name="Google Shape;432;p51"/>
          <p:cNvSpPr/>
          <p:nvPr/>
        </p:nvSpPr>
        <p:spPr>
          <a:xfrm>
            <a:off x="7458528" y="2960689"/>
            <a:ext cx="1299300" cy="3054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433" name="Google Shape;433;p51"/>
          <p:cNvSpPr/>
          <p:nvPr/>
        </p:nvSpPr>
        <p:spPr>
          <a:xfrm>
            <a:off x="4671935" y="1866598"/>
            <a:ext cx="765000" cy="7650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2"/>
          <p:cNvSpPr txBox="1">
            <a:spLocks noGrp="1"/>
          </p:cNvSpPr>
          <p:nvPr>
            <p:ph type="body" idx="1"/>
          </p:nvPr>
        </p:nvSpPr>
        <p:spPr>
          <a:xfrm>
            <a:off x="361400" y="1992750"/>
            <a:ext cx="3929100" cy="11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a:t>How do we know what information to display for each comment?</a:t>
            </a:r>
            <a:endParaRPr sz="2000" b="1"/>
          </a:p>
        </p:txBody>
      </p:sp>
      <p:sp>
        <p:nvSpPr>
          <p:cNvPr id="439" name="Google Shape;43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40" name="Google Shape;440;p52"/>
          <p:cNvPicPr preferRelativeResize="0"/>
          <p:nvPr/>
        </p:nvPicPr>
        <p:blipFill>
          <a:blip r:embed="rId3">
            <a:alphaModFix/>
          </a:blip>
          <a:stretch>
            <a:fillRect/>
          </a:stretch>
        </p:blipFill>
        <p:spPr>
          <a:xfrm>
            <a:off x="4480900" y="1802650"/>
            <a:ext cx="4416075" cy="1526300"/>
          </a:xfrm>
          <a:prstGeom prst="rect">
            <a:avLst/>
          </a:prstGeom>
          <a:noFill/>
          <a:ln>
            <a:noFill/>
          </a:ln>
        </p:spPr>
      </p:pic>
      <p:sp>
        <p:nvSpPr>
          <p:cNvPr id="441" name="Google Shape;441;p52"/>
          <p:cNvSpPr/>
          <p:nvPr/>
        </p:nvSpPr>
        <p:spPr>
          <a:xfrm>
            <a:off x="5704847" y="2384002"/>
            <a:ext cx="29382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442" name="Google Shape;442;p52"/>
          <p:cNvSpPr/>
          <p:nvPr/>
        </p:nvSpPr>
        <p:spPr>
          <a:xfrm>
            <a:off x="5704847" y="1950754"/>
            <a:ext cx="19596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443" name="Google Shape;443;p52"/>
          <p:cNvSpPr/>
          <p:nvPr/>
        </p:nvSpPr>
        <p:spPr>
          <a:xfrm>
            <a:off x="7458528" y="2960689"/>
            <a:ext cx="1299300" cy="3054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444" name="Google Shape;444;p52"/>
          <p:cNvSpPr/>
          <p:nvPr/>
        </p:nvSpPr>
        <p:spPr>
          <a:xfrm>
            <a:off x="4671935" y="1866598"/>
            <a:ext cx="765000" cy="7650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cxnSp>
        <p:nvCxnSpPr>
          <p:cNvPr id="445" name="Google Shape;445;p52"/>
          <p:cNvCxnSpPr>
            <a:endCxn id="444" idx="0"/>
          </p:cNvCxnSpPr>
          <p:nvPr/>
        </p:nvCxnSpPr>
        <p:spPr>
          <a:xfrm>
            <a:off x="4953035" y="1316998"/>
            <a:ext cx="101400" cy="549600"/>
          </a:xfrm>
          <a:prstGeom prst="straightConnector1">
            <a:avLst/>
          </a:prstGeom>
          <a:noFill/>
          <a:ln w="28575" cap="flat" cmpd="sng">
            <a:solidFill>
              <a:srgbClr val="F95458"/>
            </a:solidFill>
            <a:prstDash val="solid"/>
            <a:round/>
            <a:headEnd type="none" w="med" len="med"/>
            <a:tailEnd type="triangle" w="med" len="med"/>
          </a:ln>
        </p:spPr>
      </p:cxnSp>
      <p:cxnSp>
        <p:nvCxnSpPr>
          <p:cNvPr id="446" name="Google Shape;446;p52"/>
          <p:cNvCxnSpPr>
            <a:endCxn id="442" idx="0"/>
          </p:cNvCxnSpPr>
          <p:nvPr/>
        </p:nvCxnSpPr>
        <p:spPr>
          <a:xfrm>
            <a:off x="6684047" y="1267354"/>
            <a:ext cx="600" cy="683400"/>
          </a:xfrm>
          <a:prstGeom prst="straightConnector1">
            <a:avLst/>
          </a:prstGeom>
          <a:noFill/>
          <a:ln w="28575" cap="flat" cmpd="sng">
            <a:solidFill>
              <a:srgbClr val="F95458"/>
            </a:solidFill>
            <a:prstDash val="solid"/>
            <a:round/>
            <a:headEnd type="none" w="med" len="med"/>
            <a:tailEnd type="triangle" w="med" len="med"/>
          </a:ln>
        </p:spPr>
      </p:cxnSp>
      <p:cxnSp>
        <p:nvCxnSpPr>
          <p:cNvPr id="447" name="Google Shape;447;p52"/>
          <p:cNvCxnSpPr/>
          <p:nvPr/>
        </p:nvCxnSpPr>
        <p:spPr>
          <a:xfrm flipH="1">
            <a:off x="8001125" y="1474300"/>
            <a:ext cx="372600" cy="886200"/>
          </a:xfrm>
          <a:prstGeom prst="straightConnector1">
            <a:avLst/>
          </a:prstGeom>
          <a:noFill/>
          <a:ln w="28575" cap="flat" cmpd="sng">
            <a:solidFill>
              <a:srgbClr val="F95458"/>
            </a:solidFill>
            <a:prstDash val="solid"/>
            <a:round/>
            <a:headEnd type="none" w="med" len="med"/>
            <a:tailEnd type="triangle" w="med" len="med"/>
          </a:ln>
        </p:spPr>
      </p:cxnSp>
      <p:cxnSp>
        <p:nvCxnSpPr>
          <p:cNvPr id="448" name="Google Shape;448;p52"/>
          <p:cNvCxnSpPr>
            <a:endCxn id="443" idx="2"/>
          </p:cNvCxnSpPr>
          <p:nvPr/>
        </p:nvCxnSpPr>
        <p:spPr>
          <a:xfrm rot="10800000" flipH="1">
            <a:off x="7561878" y="3266089"/>
            <a:ext cx="546300" cy="767400"/>
          </a:xfrm>
          <a:prstGeom prst="straightConnector1">
            <a:avLst/>
          </a:prstGeom>
          <a:noFill/>
          <a:ln w="28575" cap="flat" cmpd="sng">
            <a:solidFill>
              <a:srgbClr val="F95458"/>
            </a:solidFill>
            <a:prstDash val="solid"/>
            <a:round/>
            <a:headEnd type="none" w="med" len="med"/>
            <a:tailEnd type="triangle" w="med" len="med"/>
          </a:ln>
        </p:spPr>
      </p:cxnSp>
      <p:sp>
        <p:nvSpPr>
          <p:cNvPr id="449" name="Google Shape;449;p52"/>
          <p:cNvSpPr txBox="1"/>
          <p:nvPr/>
        </p:nvSpPr>
        <p:spPr>
          <a:xfrm>
            <a:off x="4671925" y="825325"/>
            <a:ext cx="546300" cy="54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95458"/>
                </a:solidFill>
                <a:latin typeface="Open Sans"/>
                <a:ea typeface="Open Sans"/>
                <a:cs typeface="Open Sans"/>
                <a:sym typeface="Open Sans"/>
              </a:rPr>
              <a:t>?</a:t>
            </a:r>
            <a:endParaRPr sz="2400" b="1">
              <a:solidFill>
                <a:srgbClr val="F95458"/>
              </a:solidFill>
              <a:latin typeface="Open Sans"/>
              <a:ea typeface="Open Sans"/>
              <a:cs typeface="Open Sans"/>
              <a:sym typeface="Open Sans"/>
            </a:endParaRPr>
          </a:p>
        </p:txBody>
      </p:sp>
      <p:sp>
        <p:nvSpPr>
          <p:cNvPr id="450" name="Google Shape;450;p52"/>
          <p:cNvSpPr txBox="1"/>
          <p:nvPr/>
        </p:nvSpPr>
        <p:spPr>
          <a:xfrm>
            <a:off x="6411225" y="825325"/>
            <a:ext cx="546300" cy="54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95458"/>
                </a:solidFill>
                <a:latin typeface="Open Sans"/>
                <a:ea typeface="Open Sans"/>
                <a:cs typeface="Open Sans"/>
                <a:sym typeface="Open Sans"/>
              </a:rPr>
              <a:t>?</a:t>
            </a:r>
            <a:endParaRPr sz="2400" b="1">
              <a:solidFill>
                <a:srgbClr val="F95458"/>
              </a:solidFill>
              <a:latin typeface="Open Sans"/>
              <a:ea typeface="Open Sans"/>
              <a:cs typeface="Open Sans"/>
              <a:sym typeface="Open Sans"/>
            </a:endParaRPr>
          </a:p>
        </p:txBody>
      </p:sp>
      <p:sp>
        <p:nvSpPr>
          <p:cNvPr id="451" name="Google Shape;451;p52"/>
          <p:cNvSpPr txBox="1"/>
          <p:nvPr/>
        </p:nvSpPr>
        <p:spPr>
          <a:xfrm>
            <a:off x="8150525" y="1013975"/>
            <a:ext cx="546300" cy="54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95458"/>
                </a:solidFill>
                <a:latin typeface="Open Sans"/>
                <a:ea typeface="Open Sans"/>
                <a:cs typeface="Open Sans"/>
                <a:sym typeface="Open Sans"/>
              </a:rPr>
              <a:t>?</a:t>
            </a:r>
            <a:endParaRPr sz="2400" b="1">
              <a:solidFill>
                <a:srgbClr val="F95458"/>
              </a:solidFill>
              <a:latin typeface="Open Sans"/>
              <a:ea typeface="Open Sans"/>
              <a:cs typeface="Open Sans"/>
              <a:sym typeface="Open Sans"/>
            </a:endParaRPr>
          </a:p>
        </p:txBody>
      </p:sp>
      <p:sp>
        <p:nvSpPr>
          <p:cNvPr id="452" name="Google Shape;452;p52"/>
          <p:cNvSpPr txBox="1"/>
          <p:nvPr/>
        </p:nvSpPr>
        <p:spPr>
          <a:xfrm>
            <a:off x="7208075" y="3912450"/>
            <a:ext cx="546300" cy="54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95458"/>
                </a:solidFill>
                <a:latin typeface="Open Sans"/>
                <a:ea typeface="Open Sans"/>
                <a:cs typeface="Open Sans"/>
                <a:sym typeface="Open Sans"/>
              </a:rPr>
              <a:t>?</a:t>
            </a:r>
            <a:endParaRPr sz="2400" b="1">
              <a:solidFill>
                <a:srgbClr val="F95458"/>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458925" y="149250"/>
            <a:ext cx="7911900" cy="24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500">
                <a:solidFill>
                  <a:srgbClr val="396DFF"/>
                </a:solidFill>
              </a:rPr>
              <a:t>Props</a:t>
            </a:r>
            <a:endParaRPr sz="3000">
              <a:solidFill>
                <a:srgbClr val="396DFF"/>
              </a:solidFill>
            </a:endParaRPr>
          </a:p>
          <a:p>
            <a:pPr marL="0" lvl="0" indent="0" algn="l" rtl="0">
              <a:spcBef>
                <a:spcPts val="0"/>
              </a:spcBef>
              <a:spcAft>
                <a:spcPts val="0"/>
              </a:spcAft>
              <a:buNone/>
            </a:pPr>
            <a:r>
              <a:rPr lang="en" sz="2800">
                <a:solidFill>
                  <a:srgbClr val="396DFF"/>
                </a:solidFill>
                <a:latin typeface="Proxima Nova"/>
                <a:ea typeface="Proxima Nova"/>
                <a:cs typeface="Proxima Nova"/>
                <a:sym typeface="Proxima Nova"/>
              </a:rPr>
              <a:t>Information </a:t>
            </a:r>
            <a:r>
              <a:rPr lang="en" sz="2800" b="1">
                <a:solidFill>
                  <a:srgbClr val="396DFF"/>
                </a:solidFill>
                <a:latin typeface="Proxima Nova"/>
                <a:ea typeface="Proxima Nova"/>
                <a:cs typeface="Proxima Nova"/>
                <a:sym typeface="Proxima Nova"/>
              </a:rPr>
              <a:t>(inputs)</a:t>
            </a:r>
            <a:r>
              <a:rPr lang="en" sz="2800">
                <a:solidFill>
                  <a:srgbClr val="396DFF"/>
                </a:solidFill>
                <a:latin typeface="Proxima Nova"/>
                <a:ea typeface="Proxima Nova"/>
                <a:cs typeface="Proxima Nova"/>
                <a:sym typeface="Proxima Nova"/>
              </a:rPr>
              <a:t> passed down from a </a:t>
            </a:r>
            <a:r>
              <a:rPr lang="en" sz="2800" b="1">
                <a:solidFill>
                  <a:srgbClr val="396DFF"/>
                </a:solidFill>
                <a:latin typeface="Proxima Nova"/>
                <a:ea typeface="Proxima Nova"/>
                <a:cs typeface="Proxima Nova"/>
                <a:sym typeface="Proxima Nova"/>
              </a:rPr>
              <a:t>parent </a:t>
            </a:r>
            <a:r>
              <a:rPr lang="en" sz="2800">
                <a:solidFill>
                  <a:srgbClr val="396DFF"/>
                </a:solidFill>
                <a:latin typeface="Proxima Nova"/>
                <a:ea typeface="Proxima Nova"/>
                <a:cs typeface="Proxima Nova"/>
                <a:sym typeface="Proxima Nova"/>
              </a:rPr>
              <a:t>to a </a:t>
            </a:r>
            <a:r>
              <a:rPr lang="en" sz="2800" b="1">
                <a:solidFill>
                  <a:srgbClr val="396DFF"/>
                </a:solidFill>
                <a:latin typeface="Proxima Nova"/>
                <a:ea typeface="Proxima Nova"/>
                <a:cs typeface="Proxima Nova"/>
                <a:sym typeface="Proxima Nova"/>
              </a:rPr>
              <a:t>child </a:t>
            </a:r>
            <a:r>
              <a:rPr lang="en" sz="2800">
                <a:solidFill>
                  <a:srgbClr val="396DFF"/>
                </a:solidFill>
                <a:latin typeface="Proxima Nova"/>
                <a:ea typeface="Proxima Nova"/>
                <a:cs typeface="Proxima Nova"/>
                <a:sym typeface="Proxima Nova"/>
              </a:rPr>
              <a:t>component</a:t>
            </a:r>
            <a:endParaRPr sz="2800">
              <a:solidFill>
                <a:srgbClr val="396DFF"/>
              </a:solidFill>
              <a:latin typeface="Proxima Nova"/>
              <a:ea typeface="Proxima Nova"/>
              <a:cs typeface="Proxima Nova"/>
              <a:sym typeface="Proxima Nova"/>
            </a:endParaRPr>
          </a:p>
        </p:txBody>
      </p:sp>
      <p:sp>
        <p:nvSpPr>
          <p:cNvPr id="458" name="Google Shape;458;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59" name="Google Shape;459;p53"/>
          <p:cNvSpPr txBox="1">
            <a:spLocks noGrp="1"/>
          </p:cNvSpPr>
          <p:nvPr>
            <p:ph type="body" idx="4294967295"/>
          </p:nvPr>
        </p:nvSpPr>
        <p:spPr>
          <a:xfrm>
            <a:off x="3875625" y="2599350"/>
            <a:ext cx="10785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Parent</a:t>
            </a:r>
            <a:endParaRPr b="1"/>
          </a:p>
        </p:txBody>
      </p:sp>
      <p:sp>
        <p:nvSpPr>
          <p:cNvPr id="460" name="Google Shape;460;p53"/>
          <p:cNvSpPr txBox="1">
            <a:spLocks noGrp="1"/>
          </p:cNvSpPr>
          <p:nvPr>
            <p:ph type="body" idx="4294967295"/>
          </p:nvPr>
        </p:nvSpPr>
        <p:spPr>
          <a:xfrm>
            <a:off x="3875625" y="4173150"/>
            <a:ext cx="10785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Child</a:t>
            </a:r>
            <a:endParaRPr b="1"/>
          </a:p>
        </p:txBody>
      </p:sp>
      <p:cxnSp>
        <p:nvCxnSpPr>
          <p:cNvPr id="461" name="Google Shape;461;p53"/>
          <p:cNvCxnSpPr>
            <a:stCxn id="459" idx="2"/>
            <a:endCxn id="460" idx="0"/>
          </p:cNvCxnSpPr>
          <p:nvPr/>
        </p:nvCxnSpPr>
        <p:spPr>
          <a:xfrm>
            <a:off x="4414875" y="3092850"/>
            <a:ext cx="0" cy="1080300"/>
          </a:xfrm>
          <a:prstGeom prst="straightConnector1">
            <a:avLst/>
          </a:prstGeom>
          <a:noFill/>
          <a:ln w="19050" cap="flat" cmpd="sng">
            <a:solidFill>
              <a:srgbClr val="0A369D"/>
            </a:solidFill>
            <a:prstDash val="solid"/>
            <a:round/>
            <a:headEnd type="none" w="med" len="med"/>
            <a:tailEnd type="triangle" w="med" len="med"/>
          </a:ln>
        </p:spPr>
      </p:cxnSp>
      <p:sp>
        <p:nvSpPr>
          <p:cNvPr id="462" name="Google Shape;462;p53"/>
          <p:cNvSpPr txBox="1"/>
          <p:nvPr/>
        </p:nvSpPr>
        <p:spPr>
          <a:xfrm>
            <a:off x="4472575" y="3369950"/>
            <a:ext cx="79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props</a:t>
            </a:r>
            <a:endParaRPr>
              <a:solidFill>
                <a:srgbClr val="0A369D"/>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68" name="Google Shape;468;p54"/>
          <p:cNvSpPr txBox="1">
            <a:spLocks noGrp="1"/>
          </p:cNvSpPr>
          <p:nvPr>
            <p:ph type="body" idx="4294967295"/>
          </p:nvPr>
        </p:nvSpPr>
        <p:spPr>
          <a:xfrm>
            <a:off x="3872477" y="1294825"/>
            <a:ext cx="181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Parent </a:t>
            </a:r>
            <a:r>
              <a:rPr lang="en"/>
              <a:t>(Post)</a:t>
            </a:r>
            <a:endParaRPr/>
          </a:p>
        </p:txBody>
      </p:sp>
      <p:sp>
        <p:nvSpPr>
          <p:cNvPr id="469" name="Google Shape;469;p54"/>
          <p:cNvSpPr txBox="1">
            <a:spLocks noGrp="1"/>
          </p:cNvSpPr>
          <p:nvPr>
            <p:ph type="body" idx="4294967295"/>
          </p:nvPr>
        </p:nvSpPr>
        <p:spPr>
          <a:xfrm>
            <a:off x="3767463" y="3843000"/>
            <a:ext cx="202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Child </a:t>
            </a:r>
            <a:r>
              <a:rPr lang="en"/>
              <a:t>(Comment)</a:t>
            </a:r>
            <a:endParaRPr/>
          </a:p>
        </p:txBody>
      </p:sp>
      <p:cxnSp>
        <p:nvCxnSpPr>
          <p:cNvPr id="470" name="Google Shape;470;p54"/>
          <p:cNvCxnSpPr>
            <a:stCxn id="468" idx="2"/>
            <a:endCxn id="471" idx="0"/>
          </p:cNvCxnSpPr>
          <p:nvPr/>
        </p:nvCxnSpPr>
        <p:spPr>
          <a:xfrm>
            <a:off x="4780277" y="1788325"/>
            <a:ext cx="0" cy="1172100"/>
          </a:xfrm>
          <a:prstGeom prst="straightConnector1">
            <a:avLst/>
          </a:prstGeom>
          <a:noFill/>
          <a:ln w="19050" cap="flat" cmpd="sng">
            <a:solidFill>
              <a:srgbClr val="0A369D"/>
            </a:solidFill>
            <a:prstDash val="solid"/>
            <a:round/>
            <a:headEnd type="none" w="med" len="med"/>
            <a:tailEnd type="triangle" w="med" len="med"/>
          </a:ln>
        </p:spPr>
      </p:cxnSp>
      <p:sp>
        <p:nvSpPr>
          <p:cNvPr id="472" name="Google Shape;472;p54"/>
          <p:cNvSpPr txBox="1">
            <a:spLocks noGrp="1"/>
          </p:cNvSpPr>
          <p:nvPr>
            <p:ph type="body" idx="4294967295"/>
          </p:nvPr>
        </p:nvSpPr>
        <p:spPr>
          <a:xfrm>
            <a:off x="6327900" y="3826350"/>
            <a:ext cx="2443200" cy="9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Rendered Comment</a:t>
            </a:r>
            <a:endParaRPr/>
          </a:p>
          <a:p>
            <a:pPr marL="0" lvl="0" indent="0" algn="l" rtl="0">
              <a:spcBef>
                <a:spcPts val="0"/>
              </a:spcBef>
              <a:spcAft>
                <a:spcPts val="0"/>
              </a:spcAft>
              <a:buNone/>
            </a:pPr>
            <a:r>
              <a:rPr lang="en" sz="1400"/>
              <a:t>(with props)</a:t>
            </a:r>
            <a:endParaRPr sz="1400"/>
          </a:p>
        </p:txBody>
      </p:sp>
      <p:sp>
        <p:nvSpPr>
          <p:cNvPr id="473" name="Google Shape;473;p54"/>
          <p:cNvSpPr txBox="1">
            <a:spLocks noGrp="1"/>
          </p:cNvSpPr>
          <p:nvPr>
            <p:ph type="title"/>
          </p:nvPr>
        </p:nvSpPr>
        <p:spPr>
          <a:xfrm>
            <a:off x="311700" y="445025"/>
            <a:ext cx="44757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e.g. </a:t>
            </a:r>
            <a:r>
              <a:rPr lang="en" sz="2800" b="1">
                <a:solidFill>
                  <a:srgbClr val="396DFF"/>
                </a:solidFill>
                <a:latin typeface="Proxima Nova"/>
                <a:ea typeface="Proxima Nova"/>
                <a:cs typeface="Proxima Nova"/>
                <a:sym typeface="Proxima Nova"/>
              </a:rPr>
              <a:t>Comment Props</a:t>
            </a:r>
            <a:endParaRPr sz="2800" b="1">
              <a:solidFill>
                <a:srgbClr val="396DFF"/>
              </a:solidFill>
              <a:latin typeface="Proxima Nova"/>
              <a:ea typeface="Proxima Nova"/>
              <a:cs typeface="Proxima Nova"/>
              <a:sym typeface="Proxima Nova"/>
            </a:endParaRPr>
          </a:p>
        </p:txBody>
      </p:sp>
      <p:sp>
        <p:nvSpPr>
          <p:cNvPr id="474" name="Google Shape;474;p54"/>
          <p:cNvSpPr txBox="1"/>
          <p:nvPr/>
        </p:nvSpPr>
        <p:spPr>
          <a:xfrm>
            <a:off x="386250" y="1203025"/>
            <a:ext cx="3108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Recall our tree visualization from earlier…</a:t>
            </a:r>
            <a:endParaRPr sz="1600">
              <a:solidFill>
                <a:srgbClr val="0A369D"/>
              </a:solidFill>
              <a:latin typeface="Open Sans"/>
              <a:ea typeface="Open Sans"/>
              <a:cs typeface="Open Sans"/>
              <a:sym typeface="Open Sans"/>
            </a:endParaRPr>
          </a:p>
        </p:txBody>
      </p:sp>
      <p:pic>
        <p:nvPicPr>
          <p:cNvPr id="475" name="Google Shape;475;p54"/>
          <p:cNvPicPr preferRelativeResize="0"/>
          <p:nvPr/>
        </p:nvPicPr>
        <p:blipFill>
          <a:blip r:embed="rId3">
            <a:alphaModFix/>
          </a:blip>
          <a:stretch>
            <a:fillRect/>
          </a:stretch>
        </p:blipFill>
        <p:spPr>
          <a:xfrm>
            <a:off x="386250" y="1880125"/>
            <a:ext cx="2332050" cy="2172175"/>
          </a:xfrm>
          <a:prstGeom prst="rect">
            <a:avLst/>
          </a:prstGeom>
          <a:noFill/>
          <a:ln>
            <a:noFill/>
          </a:ln>
        </p:spPr>
      </p:pic>
      <p:sp>
        <p:nvSpPr>
          <p:cNvPr id="476" name="Google Shape;476;p54"/>
          <p:cNvSpPr/>
          <p:nvPr/>
        </p:nvSpPr>
        <p:spPr>
          <a:xfrm rot="-2700000">
            <a:off x="1079779" y="2845160"/>
            <a:ext cx="682641" cy="1235881"/>
          </a:xfrm>
          <a:prstGeom prst="ellipse">
            <a:avLst/>
          </a:prstGeom>
          <a:noFill/>
          <a:ln w="19050" cap="flat" cmpd="sng">
            <a:solidFill>
              <a:srgbClr val="F954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77" name="Google Shape;477;p54"/>
          <p:cNvPicPr preferRelativeResize="0"/>
          <p:nvPr/>
        </p:nvPicPr>
        <p:blipFill>
          <a:blip r:embed="rId4">
            <a:alphaModFix/>
          </a:blip>
          <a:stretch>
            <a:fillRect/>
          </a:stretch>
        </p:blipFill>
        <p:spPr>
          <a:xfrm>
            <a:off x="3690588" y="3076737"/>
            <a:ext cx="2179376" cy="772725"/>
          </a:xfrm>
          <a:prstGeom prst="rect">
            <a:avLst/>
          </a:prstGeom>
          <a:noFill/>
          <a:ln>
            <a:noFill/>
          </a:ln>
        </p:spPr>
      </p:pic>
      <p:cxnSp>
        <p:nvCxnSpPr>
          <p:cNvPr id="478" name="Google Shape;478;p54"/>
          <p:cNvCxnSpPr>
            <a:stCxn id="477" idx="3"/>
            <a:endCxn id="479" idx="1"/>
          </p:cNvCxnSpPr>
          <p:nvPr/>
        </p:nvCxnSpPr>
        <p:spPr>
          <a:xfrm>
            <a:off x="5869963" y="3463100"/>
            <a:ext cx="489300" cy="0"/>
          </a:xfrm>
          <a:prstGeom prst="straightConnector1">
            <a:avLst/>
          </a:prstGeom>
          <a:noFill/>
          <a:ln w="19050" cap="flat" cmpd="sng">
            <a:solidFill>
              <a:srgbClr val="F95458"/>
            </a:solidFill>
            <a:prstDash val="dash"/>
            <a:round/>
            <a:headEnd type="none" w="med" len="med"/>
            <a:tailEnd type="triangle" w="med" len="med"/>
          </a:ln>
        </p:spPr>
      </p:cxnSp>
      <p:sp>
        <p:nvSpPr>
          <p:cNvPr id="480" name="Google Shape;480;p54"/>
          <p:cNvSpPr txBox="1"/>
          <p:nvPr/>
        </p:nvSpPr>
        <p:spPr>
          <a:xfrm>
            <a:off x="4843700" y="2111725"/>
            <a:ext cx="79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props</a:t>
            </a:r>
            <a:endParaRPr>
              <a:solidFill>
                <a:srgbClr val="0A369D"/>
              </a:solidFill>
              <a:latin typeface="Roboto Mono"/>
              <a:ea typeface="Roboto Mono"/>
              <a:cs typeface="Roboto Mono"/>
              <a:sym typeface="Roboto Mono"/>
            </a:endParaRPr>
          </a:p>
        </p:txBody>
      </p:sp>
      <p:pic>
        <p:nvPicPr>
          <p:cNvPr id="481" name="Google Shape;481;p54"/>
          <p:cNvPicPr preferRelativeResize="0"/>
          <p:nvPr/>
        </p:nvPicPr>
        <p:blipFill>
          <a:blip r:embed="rId5">
            <a:alphaModFix/>
          </a:blip>
          <a:stretch>
            <a:fillRect/>
          </a:stretch>
        </p:blipFill>
        <p:spPr>
          <a:xfrm>
            <a:off x="6416375" y="3096525"/>
            <a:ext cx="2121250" cy="73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487" name="Google Shape;487;p55"/>
          <p:cNvPicPr preferRelativeResize="0"/>
          <p:nvPr/>
        </p:nvPicPr>
        <p:blipFill>
          <a:blip r:embed="rId3">
            <a:alphaModFix/>
          </a:blip>
          <a:stretch>
            <a:fillRect/>
          </a:stretch>
        </p:blipFill>
        <p:spPr>
          <a:xfrm>
            <a:off x="432988" y="2911775"/>
            <a:ext cx="4416075" cy="1526300"/>
          </a:xfrm>
          <a:prstGeom prst="rect">
            <a:avLst/>
          </a:prstGeom>
          <a:noFill/>
          <a:ln>
            <a:noFill/>
          </a:ln>
        </p:spPr>
      </p:pic>
      <p:sp>
        <p:nvSpPr>
          <p:cNvPr id="488" name="Google Shape;488;p55"/>
          <p:cNvSpPr/>
          <p:nvPr/>
        </p:nvSpPr>
        <p:spPr>
          <a:xfrm>
            <a:off x="1656934" y="3493127"/>
            <a:ext cx="29382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489" name="Google Shape;489;p55"/>
          <p:cNvSpPr/>
          <p:nvPr/>
        </p:nvSpPr>
        <p:spPr>
          <a:xfrm>
            <a:off x="1656934" y="3059879"/>
            <a:ext cx="19596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490" name="Google Shape;490;p55"/>
          <p:cNvSpPr/>
          <p:nvPr/>
        </p:nvSpPr>
        <p:spPr>
          <a:xfrm>
            <a:off x="3410616" y="4069814"/>
            <a:ext cx="1299300" cy="3054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491" name="Google Shape;491;p55"/>
          <p:cNvSpPr/>
          <p:nvPr/>
        </p:nvSpPr>
        <p:spPr>
          <a:xfrm>
            <a:off x="624023" y="2975723"/>
            <a:ext cx="765000" cy="7650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sp>
        <p:nvSpPr>
          <p:cNvPr id="492" name="Google Shape;492;p55"/>
          <p:cNvSpPr txBox="1">
            <a:spLocks noGrp="1"/>
          </p:cNvSpPr>
          <p:nvPr>
            <p:ph type="body" idx="4294967295"/>
          </p:nvPr>
        </p:nvSpPr>
        <p:spPr>
          <a:xfrm>
            <a:off x="433002" y="394275"/>
            <a:ext cx="181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Parent </a:t>
            </a:r>
            <a:r>
              <a:rPr lang="en"/>
              <a:t>(Post)</a:t>
            </a:r>
            <a:endParaRPr/>
          </a:p>
        </p:txBody>
      </p:sp>
      <p:cxnSp>
        <p:nvCxnSpPr>
          <p:cNvPr id="493" name="Google Shape;493;p55"/>
          <p:cNvCxnSpPr>
            <a:stCxn id="492" idx="2"/>
          </p:cNvCxnSpPr>
          <p:nvPr/>
        </p:nvCxnSpPr>
        <p:spPr>
          <a:xfrm>
            <a:off x="1340802" y="887775"/>
            <a:ext cx="0" cy="1891800"/>
          </a:xfrm>
          <a:prstGeom prst="straightConnector1">
            <a:avLst/>
          </a:prstGeom>
          <a:noFill/>
          <a:ln w="19050" cap="flat" cmpd="sng">
            <a:solidFill>
              <a:srgbClr val="0A369D"/>
            </a:solidFill>
            <a:prstDash val="solid"/>
            <a:round/>
            <a:headEnd type="none" w="med" len="med"/>
            <a:tailEnd type="triangle" w="med" len="med"/>
          </a:ln>
        </p:spPr>
      </p:cxnSp>
      <p:sp>
        <p:nvSpPr>
          <p:cNvPr id="494" name="Google Shape;494;p55"/>
          <p:cNvSpPr txBox="1"/>
          <p:nvPr/>
        </p:nvSpPr>
        <p:spPr>
          <a:xfrm>
            <a:off x="1265675" y="1110075"/>
            <a:ext cx="2664300" cy="14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 </a:t>
            </a:r>
            <a:r>
              <a:rPr lang="en" b="1">
                <a:solidFill>
                  <a:srgbClr val="0A369D"/>
                </a:solidFill>
                <a:latin typeface="Roboto Mono"/>
                <a:ea typeface="Roboto Mono"/>
                <a:cs typeface="Roboto Mono"/>
                <a:sym typeface="Roboto Mono"/>
              </a:rPr>
              <a:t>props:</a:t>
            </a:r>
            <a:endParaRPr b="1">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author name</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comment content</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date posted</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profile picture</a:t>
            </a:r>
            <a:endParaRPr>
              <a:solidFill>
                <a:srgbClr val="0A369D"/>
              </a:solidFill>
              <a:latin typeface="Roboto Mono"/>
              <a:ea typeface="Roboto Mono"/>
              <a:cs typeface="Roboto Mono"/>
              <a:sym typeface="Roboto Mono"/>
            </a:endParaRPr>
          </a:p>
        </p:txBody>
      </p:sp>
      <p:sp>
        <p:nvSpPr>
          <p:cNvPr id="495" name="Google Shape;495;p55"/>
          <p:cNvSpPr txBox="1">
            <a:spLocks noGrp="1"/>
          </p:cNvSpPr>
          <p:nvPr>
            <p:ph type="body" idx="4294967295"/>
          </p:nvPr>
        </p:nvSpPr>
        <p:spPr>
          <a:xfrm>
            <a:off x="1623913" y="4501075"/>
            <a:ext cx="202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Child </a:t>
            </a:r>
            <a:r>
              <a:rPr lang="en"/>
              <a:t>(Comment)</a:t>
            </a:r>
            <a:endParaRPr/>
          </a:p>
        </p:txBody>
      </p:sp>
      <p:cxnSp>
        <p:nvCxnSpPr>
          <p:cNvPr id="496" name="Google Shape;496;p55"/>
          <p:cNvCxnSpPr/>
          <p:nvPr/>
        </p:nvCxnSpPr>
        <p:spPr>
          <a:xfrm>
            <a:off x="4863013" y="3674925"/>
            <a:ext cx="489300" cy="0"/>
          </a:xfrm>
          <a:prstGeom prst="straightConnector1">
            <a:avLst/>
          </a:prstGeom>
          <a:noFill/>
          <a:ln w="19050" cap="flat" cmpd="sng">
            <a:solidFill>
              <a:srgbClr val="F95458"/>
            </a:solidFill>
            <a:prstDash val="dash"/>
            <a:round/>
            <a:headEnd type="none" w="med" len="med"/>
            <a:tailEnd type="triangle" w="med" len="med"/>
          </a:ln>
        </p:spPr>
      </p:cxnSp>
      <p:sp>
        <p:nvSpPr>
          <p:cNvPr id="497" name="Google Shape;497;p55"/>
          <p:cNvSpPr txBox="1"/>
          <p:nvPr/>
        </p:nvSpPr>
        <p:spPr>
          <a:xfrm>
            <a:off x="5366300" y="3400125"/>
            <a:ext cx="546300" cy="54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95458"/>
                </a:solidFill>
                <a:latin typeface="Open Sans"/>
                <a:ea typeface="Open Sans"/>
                <a:cs typeface="Open Sans"/>
                <a:sym typeface="Open Sans"/>
              </a:rPr>
              <a:t>?</a:t>
            </a:r>
            <a:endParaRPr sz="2400" b="1">
              <a:solidFill>
                <a:srgbClr val="F95458"/>
              </a:solidFill>
              <a:latin typeface="Open Sans"/>
              <a:ea typeface="Open Sans"/>
              <a:cs typeface="Open Sans"/>
              <a:sym typeface="Open Sans"/>
            </a:endParaRPr>
          </a:p>
        </p:txBody>
      </p:sp>
      <p:sp>
        <p:nvSpPr>
          <p:cNvPr id="498" name="Google Shape;498;p55"/>
          <p:cNvSpPr txBox="1"/>
          <p:nvPr/>
        </p:nvSpPr>
        <p:spPr>
          <a:xfrm>
            <a:off x="4052475" y="86525"/>
            <a:ext cx="4903500" cy="1662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800">
                <a:solidFill>
                  <a:srgbClr val="396DFF"/>
                </a:solidFill>
                <a:latin typeface="Avenir"/>
                <a:ea typeface="Avenir"/>
                <a:cs typeface="Avenir"/>
                <a:sym typeface="Avenir"/>
              </a:rPr>
              <a:t>Rendering with Props</a:t>
            </a:r>
            <a:endParaRPr sz="4800">
              <a:solidFill>
                <a:srgbClr val="396DFF"/>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39" name="Google Shape;139;p29"/>
          <p:cNvPicPr preferRelativeResize="0"/>
          <p:nvPr/>
        </p:nvPicPr>
        <p:blipFill rotWithShape="1">
          <a:blip r:embed="rId3">
            <a:alphaModFix/>
          </a:blip>
          <a:srcRect l="14789" r="10777"/>
          <a:stretch/>
        </p:blipFill>
        <p:spPr>
          <a:xfrm>
            <a:off x="1264512" y="98950"/>
            <a:ext cx="6767375" cy="4957875"/>
          </a:xfrm>
          <a:prstGeom prst="rect">
            <a:avLst/>
          </a:prstGeom>
          <a:noFill/>
          <a:ln>
            <a:noFill/>
          </a:ln>
        </p:spPr>
      </p:pic>
      <p:pic>
        <p:nvPicPr>
          <p:cNvPr id="140" name="Google Shape;140;p29"/>
          <p:cNvPicPr preferRelativeResize="0"/>
          <p:nvPr/>
        </p:nvPicPr>
        <p:blipFill rotWithShape="1">
          <a:blip r:embed="rId4">
            <a:alphaModFix/>
          </a:blip>
          <a:srcRect t="2707" b="3597"/>
          <a:stretch/>
        </p:blipFill>
        <p:spPr>
          <a:xfrm>
            <a:off x="1392232" y="1201280"/>
            <a:ext cx="2727280" cy="38555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504" name="Google Shape;504;p56"/>
          <p:cNvPicPr preferRelativeResize="0"/>
          <p:nvPr/>
        </p:nvPicPr>
        <p:blipFill>
          <a:blip r:embed="rId3">
            <a:alphaModFix/>
          </a:blip>
          <a:stretch>
            <a:fillRect/>
          </a:stretch>
        </p:blipFill>
        <p:spPr>
          <a:xfrm>
            <a:off x="432988" y="2911775"/>
            <a:ext cx="4416075" cy="1526300"/>
          </a:xfrm>
          <a:prstGeom prst="rect">
            <a:avLst/>
          </a:prstGeom>
          <a:noFill/>
          <a:ln>
            <a:noFill/>
          </a:ln>
        </p:spPr>
      </p:pic>
      <p:sp>
        <p:nvSpPr>
          <p:cNvPr id="505" name="Google Shape;505;p56"/>
          <p:cNvSpPr/>
          <p:nvPr/>
        </p:nvSpPr>
        <p:spPr>
          <a:xfrm>
            <a:off x="1656934" y="3493127"/>
            <a:ext cx="29382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506" name="Google Shape;506;p56"/>
          <p:cNvSpPr/>
          <p:nvPr/>
        </p:nvSpPr>
        <p:spPr>
          <a:xfrm>
            <a:off x="1656934" y="3059879"/>
            <a:ext cx="19596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507" name="Google Shape;507;p56"/>
          <p:cNvSpPr/>
          <p:nvPr/>
        </p:nvSpPr>
        <p:spPr>
          <a:xfrm>
            <a:off x="3410616" y="4069814"/>
            <a:ext cx="1299300" cy="3054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508" name="Google Shape;508;p56"/>
          <p:cNvSpPr/>
          <p:nvPr/>
        </p:nvSpPr>
        <p:spPr>
          <a:xfrm>
            <a:off x="624023" y="2975723"/>
            <a:ext cx="765000" cy="7650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sp>
        <p:nvSpPr>
          <p:cNvPr id="509" name="Google Shape;509;p56"/>
          <p:cNvSpPr txBox="1">
            <a:spLocks noGrp="1"/>
          </p:cNvSpPr>
          <p:nvPr>
            <p:ph type="body" idx="4294967295"/>
          </p:nvPr>
        </p:nvSpPr>
        <p:spPr>
          <a:xfrm>
            <a:off x="433002" y="394275"/>
            <a:ext cx="181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Parent </a:t>
            </a:r>
            <a:r>
              <a:rPr lang="en"/>
              <a:t>(Post)</a:t>
            </a:r>
            <a:endParaRPr/>
          </a:p>
        </p:txBody>
      </p:sp>
      <p:cxnSp>
        <p:nvCxnSpPr>
          <p:cNvPr id="510" name="Google Shape;510;p56"/>
          <p:cNvCxnSpPr>
            <a:stCxn id="509" idx="2"/>
          </p:cNvCxnSpPr>
          <p:nvPr/>
        </p:nvCxnSpPr>
        <p:spPr>
          <a:xfrm>
            <a:off x="1340802" y="887775"/>
            <a:ext cx="0" cy="1891800"/>
          </a:xfrm>
          <a:prstGeom prst="straightConnector1">
            <a:avLst/>
          </a:prstGeom>
          <a:noFill/>
          <a:ln w="19050" cap="flat" cmpd="sng">
            <a:solidFill>
              <a:srgbClr val="0A369D"/>
            </a:solidFill>
            <a:prstDash val="solid"/>
            <a:round/>
            <a:headEnd type="none" w="med" len="med"/>
            <a:tailEnd type="triangle" w="med" len="med"/>
          </a:ln>
        </p:spPr>
      </p:cxnSp>
      <p:sp>
        <p:nvSpPr>
          <p:cNvPr id="511" name="Google Shape;511;p56"/>
          <p:cNvSpPr txBox="1"/>
          <p:nvPr/>
        </p:nvSpPr>
        <p:spPr>
          <a:xfrm>
            <a:off x="1265675" y="1110075"/>
            <a:ext cx="5253300" cy="14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 </a:t>
            </a:r>
            <a:r>
              <a:rPr lang="en" b="1">
                <a:solidFill>
                  <a:srgbClr val="0A369D"/>
                </a:solidFill>
                <a:latin typeface="Roboto Mono"/>
                <a:ea typeface="Roboto Mono"/>
                <a:cs typeface="Roboto Mono"/>
                <a:sym typeface="Roboto Mono"/>
              </a:rPr>
              <a:t>props:</a:t>
            </a:r>
            <a:endParaRPr b="1">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author name = “Kenneth Choi”</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comment content = “me when tsao: 😰🫡”</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date posted = 1 minute ago</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profile picture = ken-pfp.jpg</a:t>
            </a:r>
            <a:endParaRPr>
              <a:solidFill>
                <a:srgbClr val="0A369D"/>
              </a:solidFill>
              <a:latin typeface="Roboto Mono"/>
              <a:ea typeface="Roboto Mono"/>
              <a:cs typeface="Roboto Mono"/>
              <a:sym typeface="Roboto Mono"/>
            </a:endParaRPr>
          </a:p>
        </p:txBody>
      </p:sp>
      <p:sp>
        <p:nvSpPr>
          <p:cNvPr id="512" name="Google Shape;512;p56"/>
          <p:cNvSpPr txBox="1">
            <a:spLocks noGrp="1"/>
          </p:cNvSpPr>
          <p:nvPr>
            <p:ph type="body" idx="4294967295"/>
          </p:nvPr>
        </p:nvSpPr>
        <p:spPr>
          <a:xfrm>
            <a:off x="1623913" y="4501075"/>
            <a:ext cx="202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Child </a:t>
            </a:r>
            <a:r>
              <a:rPr lang="en"/>
              <a:t>(Comment)</a:t>
            </a:r>
            <a:endParaRPr/>
          </a:p>
        </p:txBody>
      </p:sp>
      <p:cxnSp>
        <p:nvCxnSpPr>
          <p:cNvPr id="513" name="Google Shape;513;p56"/>
          <p:cNvCxnSpPr/>
          <p:nvPr/>
        </p:nvCxnSpPr>
        <p:spPr>
          <a:xfrm>
            <a:off x="4863013" y="3674925"/>
            <a:ext cx="489300" cy="0"/>
          </a:xfrm>
          <a:prstGeom prst="straightConnector1">
            <a:avLst/>
          </a:prstGeom>
          <a:noFill/>
          <a:ln w="19050" cap="flat" cmpd="sng">
            <a:solidFill>
              <a:srgbClr val="F95458"/>
            </a:solidFill>
            <a:prstDash val="dash"/>
            <a:round/>
            <a:headEnd type="none" w="med" len="med"/>
            <a:tailEnd type="triangle" w="med" len="med"/>
          </a:ln>
        </p:spPr>
      </p:cxnSp>
      <p:pic>
        <p:nvPicPr>
          <p:cNvPr id="514" name="Google Shape;514;p56"/>
          <p:cNvPicPr preferRelativeResize="0"/>
          <p:nvPr/>
        </p:nvPicPr>
        <p:blipFill>
          <a:blip r:embed="rId3">
            <a:alphaModFix/>
          </a:blip>
          <a:stretch>
            <a:fillRect/>
          </a:stretch>
        </p:blipFill>
        <p:spPr>
          <a:xfrm>
            <a:off x="5352325" y="3073087"/>
            <a:ext cx="3482625" cy="1203675"/>
          </a:xfrm>
          <a:prstGeom prst="rect">
            <a:avLst/>
          </a:prstGeom>
          <a:noFill/>
          <a:ln>
            <a:noFill/>
          </a:ln>
        </p:spPr>
      </p:pic>
      <p:sp>
        <p:nvSpPr>
          <p:cNvPr id="515" name="Google Shape;515;p56"/>
          <p:cNvSpPr txBox="1"/>
          <p:nvPr/>
        </p:nvSpPr>
        <p:spPr>
          <a:xfrm>
            <a:off x="4052475" y="86525"/>
            <a:ext cx="4903500" cy="1662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800">
                <a:solidFill>
                  <a:srgbClr val="396DFF"/>
                </a:solidFill>
                <a:latin typeface="Avenir"/>
                <a:ea typeface="Avenir"/>
                <a:cs typeface="Avenir"/>
                <a:sym typeface="Avenir"/>
              </a:rPr>
              <a:t>Rendering with Props</a:t>
            </a:r>
            <a:endParaRPr sz="4800">
              <a:solidFill>
                <a:srgbClr val="396DFF"/>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57"/>
          <p:cNvPicPr preferRelativeResize="0"/>
          <p:nvPr/>
        </p:nvPicPr>
        <p:blipFill>
          <a:blip r:embed="rId3">
            <a:alphaModFix/>
          </a:blip>
          <a:stretch>
            <a:fillRect/>
          </a:stretch>
        </p:blipFill>
        <p:spPr>
          <a:xfrm>
            <a:off x="432988" y="2911775"/>
            <a:ext cx="4416075" cy="1526300"/>
          </a:xfrm>
          <a:prstGeom prst="rect">
            <a:avLst/>
          </a:prstGeom>
          <a:noFill/>
          <a:ln>
            <a:noFill/>
          </a:ln>
        </p:spPr>
      </p:pic>
      <p:sp>
        <p:nvSpPr>
          <p:cNvPr id="521" name="Google Shape;521;p57"/>
          <p:cNvSpPr/>
          <p:nvPr/>
        </p:nvSpPr>
        <p:spPr>
          <a:xfrm>
            <a:off x="1656934" y="3493127"/>
            <a:ext cx="29382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comment content</a:t>
            </a:r>
            <a:endParaRPr>
              <a:solidFill>
                <a:srgbClr val="EEEEEE"/>
              </a:solidFill>
              <a:latin typeface="Roboto Mono"/>
              <a:ea typeface="Roboto Mono"/>
              <a:cs typeface="Roboto Mono"/>
              <a:sym typeface="Roboto Mono"/>
            </a:endParaRPr>
          </a:p>
        </p:txBody>
      </p:sp>
      <p:sp>
        <p:nvSpPr>
          <p:cNvPr id="522" name="Google Shape;522;p57"/>
          <p:cNvSpPr/>
          <p:nvPr/>
        </p:nvSpPr>
        <p:spPr>
          <a:xfrm>
            <a:off x="1656934" y="3059879"/>
            <a:ext cx="1959600" cy="363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523" name="Google Shape;523;p57"/>
          <p:cNvSpPr/>
          <p:nvPr/>
        </p:nvSpPr>
        <p:spPr>
          <a:xfrm>
            <a:off x="3410616" y="4069814"/>
            <a:ext cx="1299300" cy="3054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524" name="Google Shape;524;p57"/>
          <p:cNvSpPr/>
          <p:nvPr/>
        </p:nvSpPr>
        <p:spPr>
          <a:xfrm>
            <a:off x="624023" y="2975723"/>
            <a:ext cx="765000" cy="7650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sp>
        <p:nvSpPr>
          <p:cNvPr id="525" name="Google Shape;525;p57"/>
          <p:cNvSpPr txBox="1">
            <a:spLocks noGrp="1"/>
          </p:cNvSpPr>
          <p:nvPr>
            <p:ph type="body" idx="4294967295"/>
          </p:nvPr>
        </p:nvSpPr>
        <p:spPr>
          <a:xfrm>
            <a:off x="433002" y="394275"/>
            <a:ext cx="181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Parent </a:t>
            </a:r>
            <a:r>
              <a:rPr lang="en"/>
              <a:t>(Post)</a:t>
            </a:r>
            <a:endParaRPr/>
          </a:p>
        </p:txBody>
      </p:sp>
      <p:cxnSp>
        <p:nvCxnSpPr>
          <p:cNvPr id="526" name="Google Shape;526;p57"/>
          <p:cNvCxnSpPr>
            <a:stCxn id="525" idx="2"/>
          </p:cNvCxnSpPr>
          <p:nvPr/>
        </p:nvCxnSpPr>
        <p:spPr>
          <a:xfrm>
            <a:off x="1340802" y="887775"/>
            <a:ext cx="0" cy="1891800"/>
          </a:xfrm>
          <a:prstGeom prst="straightConnector1">
            <a:avLst/>
          </a:prstGeom>
          <a:noFill/>
          <a:ln w="19050" cap="flat" cmpd="sng">
            <a:solidFill>
              <a:srgbClr val="0A369D"/>
            </a:solidFill>
            <a:prstDash val="solid"/>
            <a:round/>
            <a:headEnd type="none" w="med" len="med"/>
            <a:tailEnd type="triangle" w="med" len="med"/>
          </a:ln>
        </p:spPr>
      </p:cxnSp>
      <p:sp>
        <p:nvSpPr>
          <p:cNvPr id="527" name="Google Shape;527;p57"/>
          <p:cNvSpPr txBox="1"/>
          <p:nvPr/>
        </p:nvSpPr>
        <p:spPr>
          <a:xfrm>
            <a:off x="1265675" y="1110075"/>
            <a:ext cx="5253300" cy="14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 </a:t>
            </a:r>
            <a:r>
              <a:rPr lang="en" b="1">
                <a:solidFill>
                  <a:srgbClr val="0A369D"/>
                </a:solidFill>
                <a:latin typeface="Roboto Mono"/>
                <a:ea typeface="Roboto Mono"/>
                <a:cs typeface="Roboto Mono"/>
                <a:sym typeface="Roboto Mono"/>
              </a:rPr>
              <a:t>props:</a:t>
            </a:r>
            <a:endParaRPr b="1">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author name = “Kenneth Choi”</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comment content = “me when tsao: 😰🫡”</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date posted = 1 minute ago</a:t>
            </a:r>
            <a:endParaRPr>
              <a:solidFill>
                <a:srgbClr val="0A369D"/>
              </a:solidFill>
              <a:latin typeface="Roboto Mono"/>
              <a:ea typeface="Roboto Mono"/>
              <a:cs typeface="Roboto Mono"/>
              <a:sym typeface="Roboto Mono"/>
            </a:endParaRPr>
          </a:p>
          <a:p>
            <a:pPr marL="457200" lvl="0" indent="-317500" algn="l" rtl="0">
              <a:spcBef>
                <a:spcPts val="0"/>
              </a:spcBef>
              <a:spcAft>
                <a:spcPts val="0"/>
              </a:spcAft>
              <a:buClr>
                <a:srgbClr val="0A369D"/>
              </a:buClr>
              <a:buSzPts val="1400"/>
              <a:buFont typeface="Roboto Mono"/>
              <a:buChar char="-"/>
            </a:pPr>
            <a:r>
              <a:rPr lang="en">
                <a:solidFill>
                  <a:srgbClr val="0A369D"/>
                </a:solidFill>
                <a:latin typeface="Roboto Mono"/>
                <a:ea typeface="Roboto Mono"/>
                <a:cs typeface="Roboto Mono"/>
                <a:sym typeface="Roboto Mono"/>
              </a:rPr>
              <a:t>profile picture = ken-pfp.jpg</a:t>
            </a:r>
            <a:endParaRPr>
              <a:solidFill>
                <a:srgbClr val="0A369D"/>
              </a:solidFill>
              <a:latin typeface="Roboto Mono"/>
              <a:ea typeface="Roboto Mono"/>
              <a:cs typeface="Roboto Mono"/>
              <a:sym typeface="Roboto Mono"/>
            </a:endParaRPr>
          </a:p>
        </p:txBody>
      </p:sp>
      <p:sp>
        <p:nvSpPr>
          <p:cNvPr id="528" name="Google Shape;528;p57"/>
          <p:cNvSpPr txBox="1">
            <a:spLocks noGrp="1"/>
          </p:cNvSpPr>
          <p:nvPr>
            <p:ph type="body" idx="4294967295"/>
          </p:nvPr>
        </p:nvSpPr>
        <p:spPr>
          <a:xfrm>
            <a:off x="1623913" y="4501075"/>
            <a:ext cx="2025600" cy="49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Child </a:t>
            </a:r>
            <a:r>
              <a:rPr lang="en"/>
              <a:t>(Comment)</a:t>
            </a:r>
            <a:endParaRPr/>
          </a:p>
        </p:txBody>
      </p:sp>
      <p:cxnSp>
        <p:nvCxnSpPr>
          <p:cNvPr id="529" name="Google Shape;529;p57"/>
          <p:cNvCxnSpPr/>
          <p:nvPr/>
        </p:nvCxnSpPr>
        <p:spPr>
          <a:xfrm>
            <a:off x="4863013" y="3674925"/>
            <a:ext cx="489300" cy="0"/>
          </a:xfrm>
          <a:prstGeom prst="straightConnector1">
            <a:avLst/>
          </a:prstGeom>
          <a:noFill/>
          <a:ln w="19050" cap="flat" cmpd="sng">
            <a:solidFill>
              <a:srgbClr val="F95458"/>
            </a:solidFill>
            <a:prstDash val="dash"/>
            <a:round/>
            <a:headEnd type="none" w="med" len="med"/>
            <a:tailEnd type="triangle" w="med" len="med"/>
          </a:ln>
        </p:spPr>
      </p:cxnSp>
      <p:pic>
        <p:nvPicPr>
          <p:cNvPr id="530" name="Google Shape;530;p57"/>
          <p:cNvPicPr preferRelativeResize="0"/>
          <p:nvPr/>
        </p:nvPicPr>
        <p:blipFill>
          <a:blip r:embed="rId3">
            <a:alphaModFix/>
          </a:blip>
          <a:stretch>
            <a:fillRect/>
          </a:stretch>
        </p:blipFill>
        <p:spPr>
          <a:xfrm>
            <a:off x="5352325" y="3073087"/>
            <a:ext cx="3482625" cy="1203675"/>
          </a:xfrm>
          <a:prstGeom prst="rect">
            <a:avLst/>
          </a:prstGeom>
          <a:noFill/>
          <a:ln>
            <a:noFill/>
          </a:ln>
        </p:spPr>
      </p:pic>
      <p:sp>
        <p:nvSpPr>
          <p:cNvPr id="531" name="Google Shape;531;p57"/>
          <p:cNvSpPr txBox="1"/>
          <p:nvPr/>
        </p:nvSpPr>
        <p:spPr>
          <a:xfrm>
            <a:off x="4052475" y="86525"/>
            <a:ext cx="4903500" cy="1662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800">
                <a:solidFill>
                  <a:srgbClr val="396DFF"/>
                </a:solidFill>
                <a:latin typeface="Avenir"/>
                <a:ea typeface="Avenir"/>
                <a:cs typeface="Avenir"/>
                <a:sym typeface="Avenir"/>
              </a:rPr>
              <a:t>Rendering with Props</a:t>
            </a:r>
            <a:endParaRPr sz="4800">
              <a:solidFill>
                <a:srgbClr val="396DFF"/>
              </a:solidFill>
              <a:latin typeface="Avenir"/>
              <a:ea typeface="Avenir"/>
              <a:cs typeface="Avenir"/>
              <a:sym typeface="Avenir"/>
            </a:endParaRPr>
          </a:p>
        </p:txBody>
      </p:sp>
      <p:sp>
        <p:nvSpPr>
          <p:cNvPr id="532" name="Google Shape;532;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533" name="Google Shape;533;p57"/>
          <p:cNvSpPr/>
          <p:nvPr/>
        </p:nvSpPr>
        <p:spPr>
          <a:xfrm>
            <a:off x="1402775" y="1099700"/>
            <a:ext cx="4606500" cy="1526400"/>
          </a:xfrm>
          <a:prstGeom prst="roundRect">
            <a:avLst>
              <a:gd name="adj" fmla="val 6240"/>
            </a:avLst>
          </a:prstGeom>
          <a:solidFill>
            <a:srgbClr val="630000">
              <a:alpha val="626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EEEEEE"/>
                </a:solidFill>
                <a:latin typeface="Open Sans"/>
                <a:ea typeface="Open Sans"/>
                <a:cs typeface="Open Sans"/>
                <a:sym typeface="Open Sans"/>
              </a:rPr>
              <a:t>* Props are immutable!</a:t>
            </a:r>
            <a:endParaRPr sz="2700" b="1">
              <a:solidFill>
                <a:srgbClr val="EEEEEE"/>
              </a:solidFill>
              <a:latin typeface="Open Sans"/>
              <a:ea typeface="Open Sans"/>
              <a:cs typeface="Open Sans"/>
              <a:sym typeface="Open Sans"/>
            </a:endParaRPr>
          </a:p>
        </p:txBody>
      </p:sp>
      <p:cxnSp>
        <p:nvCxnSpPr>
          <p:cNvPr id="534" name="Google Shape;534;p57"/>
          <p:cNvCxnSpPr/>
          <p:nvPr/>
        </p:nvCxnSpPr>
        <p:spPr>
          <a:xfrm rot="10800000">
            <a:off x="1006525" y="887675"/>
            <a:ext cx="0" cy="1882500"/>
          </a:xfrm>
          <a:prstGeom prst="straightConnector1">
            <a:avLst/>
          </a:prstGeom>
          <a:noFill/>
          <a:ln w="9525" cap="flat" cmpd="sng">
            <a:solidFill>
              <a:schemeClr val="dk2"/>
            </a:solidFill>
            <a:prstDash val="dash"/>
            <a:round/>
            <a:headEnd type="none" w="med" len="med"/>
            <a:tailEnd type="triangle" w="med" len="med"/>
          </a:ln>
        </p:spPr>
      </p:cxnSp>
      <p:sp>
        <p:nvSpPr>
          <p:cNvPr id="535" name="Google Shape;535;p57"/>
          <p:cNvSpPr txBox="1"/>
          <p:nvPr/>
        </p:nvSpPr>
        <p:spPr>
          <a:xfrm>
            <a:off x="0" y="1507225"/>
            <a:ext cx="1378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95458"/>
                </a:solidFill>
                <a:highlight>
                  <a:srgbClr val="EEEEEE"/>
                </a:highlight>
                <a:latin typeface="Open Sans"/>
                <a:ea typeface="Open Sans"/>
                <a:cs typeface="Open Sans"/>
                <a:sym typeface="Open Sans"/>
              </a:rPr>
              <a:t>CANNOT </a:t>
            </a:r>
            <a:r>
              <a:rPr lang="en" sz="1300">
                <a:solidFill>
                  <a:srgbClr val="F95458"/>
                </a:solidFill>
                <a:highlight>
                  <a:srgbClr val="EEEEEE"/>
                </a:highlight>
                <a:latin typeface="Open Sans"/>
                <a:ea typeface="Open Sans"/>
                <a:cs typeface="Open Sans"/>
                <a:sym typeface="Open Sans"/>
              </a:rPr>
              <a:t>be passed from child to parent</a:t>
            </a:r>
            <a:endParaRPr sz="1300">
              <a:solidFill>
                <a:srgbClr val="F95458"/>
              </a:solidFill>
              <a:highlight>
                <a:srgbClr val="EEEEEE"/>
              </a:highlight>
              <a:latin typeface="Open Sans"/>
              <a:ea typeface="Open Sans"/>
              <a:cs typeface="Open Sans"/>
              <a:sym typeface="Open Sans"/>
            </a:endParaRPr>
          </a:p>
        </p:txBody>
      </p:sp>
      <p:sp>
        <p:nvSpPr>
          <p:cNvPr id="536" name="Google Shape;536;p57"/>
          <p:cNvSpPr txBox="1"/>
          <p:nvPr/>
        </p:nvSpPr>
        <p:spPr>
          <a:xfrm>
            <a:off x="660775" y="1053925"/>
            <a:ext cx="6915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95458"/>
                </a:solidFill>
                <a:latin typeface="Lato"/>
                <a:ea typeface="Lato"/>
                <a:cs typeface="Lato"/>
                <a:sym typeface="Lato"/>
              </a:rPr>
              <a:t>X</a:t>
            </a:r>
            <a:endParaRPr sz="32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8"/>
          <p:cNvSpPr txBox="1">
            <a:spLocks noGrp="1"/>
          </p:cNvSpPr>
          <p:nvPr>
            <p:ph type="title"/>
          </p:nvPr>
        </p:nvSpPr>
        <p:spPr>
          <a:xfrm>
            <a:off x="311700" y="445025"/>
            <a:ext cx="417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Props </a:t>
            </a:r>
            <a:r>
              <a:rPr lang="en" b="1">
                <a:latin typeface="Proxima Nova"/>
                <a:ea typeface="Proxima Nova"/>
                <a:cs typeface="Proxima Nova"/>
                <a:sym typeface="Proxima Nova"/>
              </a:rPr>
              <a:t>Recap</a:t>
            </a:r>
            <a:endParaRPr b="1">
              <a:latin typeface="Proxima Nova"/>
              <a:ea typeface="Proxima Nova"/>
              <a:cs typeface="Proxima Nova"/>
              <a:sym typeface="Proxima Nova"/>
            </a:endParaRPr>
          </a:p>
        </p:txBody>
      </p:sp>
      <p:sp>
        <p:nvSpPr>
          <p:cNvPr id="542" name="Google Shape;542;p58"/>
          <p:cNvSpPr txBox="1">
            <a:spLocks noGrp="1"/>
          </p:cNvSpPr>
          <p:nvPr>
            <p:ph type="body" idx="1"/>
          </p:nvPr>
        </p:nvSpPr>
        <p:spPr>
          <a:xfrm>
            <a:off x="231450" y="1141875"/>
            <a:ext cx="4335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Props allow us to create </a:t>
            </a:r>
            <a:r>
              <a:rPr lang="en" b="1" dirty="0"/>
              <a:t>reusable </a:t>
            </a:r>
            <a:r>
              <a:rPr lang="en" dirty="0"/>
              <a:t>components - </a:t>
            </a:r>
            <a:r>
              <a:rPr lang="en" b="1" dirty="0"/>
              <a:t>renders a skeleton </a:t>
            </a:r>
            <a:r>
              <a:rPr lang="en" dirty="0"/>
              <a:t>with custom </a:t>
            </a:r>
            <a:r>
              <a:rPr lang="en" b="1" dirty="0"/>
              <a:t>content</a:t>
            </a:r>
            <a:endParaRPr b="1" dirty="0"/>
          </a:p>
          <a:p>
            <a:pPr marL="457200" lvl="0" indent="-342900" algn="l" rtl="0">
              <a:spcBef>
                <a:spcPts val="0"/>
              </a:spcBef>
              <a:spcAft>
                <a:spcPts val="0"/>
              </a:spcAft>
              <a:buSzPts val="1800"/>
              <a:buChar char="●"/>
            </a:pPr>
            <a:r>
              <a:rPr lang="en" dirty="0"/>
              <a:t>Props are passed in from parent to child ONLY</a:t>
            </a:r>
            <a:endParaRPr dirty="0"/>
          </a:p>
          <a:p>
            <a:pPr marL="457200" lvl="0" indent="-342900" algn="l" rtl="0">
              <a:spcBef>
                <a:spcPts val="0"/>
              </a:spcBef>
              <a:spcAft>
                <a:spcPts val="0"/>
              </a:spcAft>
              <a:buSzPts val="1800"/>
              <a:buChar char="●"/>
            </a:pPr>
            <a:r>
              <a:rPr lang="en" dirty="0"/>
              <a:t>Props are </a:t>
            </a:r>
            <a:r>
              <a:rPr lang="en" b="1" dirty="0"/>
              <a:t>immutable</a:t>
            </a:r>
            <a:endParaRPr dirty="0"/>
          </a:p>
        </p:txBody>
      </p:sp>
      <p:sp>
        <p:nvSpPr>
          <p:cNvPr id="543" name="Google Shape;543;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544" name="Google Shape;544;p58"/>
          <p:cNvPicPr preferRelativeResize="0"/>
          <p:nvPr/>
        </p:nvPicPr>
        <p:blipFill>
          <a:blip r:embed="rId3">
            <a:alphaModFix/>
          </a:blip>
          <a:stretch>
            <a:fillRect/>
          </a:stretch>
        </p:blipFill>
        <p:spPr>
          <a:xfrm>
            <a:off x="4723650" y="3073500"/>
            <a:ext cx="4175401" cy="1068150"/>
          </a:xfrm>
          <a:prstGeom prst="rect">
            <a:avLst/>
          </a:prstGeom>
          <a:noFill/>
          <a:ln>
            <a:noFill/>
          </a:ln>
        </p:spPr>
      </p:pic>
      <p:pic>
        <p:nvPicPr>
          <p:cNvPr id="545" name="Google Shape;545;p58"/>
          <p:cNvPicPr preferRelativeResize="0"/>
          <p:nvPr/>
        </p:nvPicPr>
        <p:blipFill>
          <a:blip r:embed="rId4">
            <a:alphaModFix/>
          </a:blip>
          <a:stretch>
            <a:fillRect/>
          </a:stretch>
        </p:blipFill>
        <p:spPr>
          <a:xfrm>
            <a:off x="4723650" y="1001864"/>
            <a:ext cx="4175400" cy="1443124"/>
          </a:xfrm>
          <a:prstGeom prst="rect">
            <a:avLst/>
          </a:prstGeom>
          <a:noFill/>
          <a:ln>
            <a:noFill/>
          </a:ln>
        </p:spPr>
      </p:pic>
      <p:sp>
        <p:nvSpPr>
          <p:cNvPr id="546" name="Google Shape;546;p58"/>
          <p:cNvSpPr/>
          <p:nvPr/>
        </p:nvSpPr>
        <p:spPr>
          <a:xfrm>
            <a:off x="5880892" y="1551535"/>
            <a:ext cx="2778000" cy="3438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EEEEE"/>
                </a:solidFill>
                <a:latin typeface="Roboto Mono"/>
                <a:ea typeface="Roboto Mono"/>
                <a:cs typeface="Roboto Mono"/>
                <a:sym typeface="Roboto Mono"/>
              </a:rPr>
              <a:t>comment content</a:t>
            </a:r>
            <a:endParaRPr dirty="0">
              <a:solidFill>
                <a:srgbClr val="EEEEEE"/>
              </a:solidFill>
              <a:latin typeface="Roboto Mono"/>
              <a:ea typeface="Roboto Mono"/>
              <a:cs typeface="Roboto Mono"/>
              <a:sym typeface="Roboto Mono"/>
            </a:endParaRPr>
          </a:p>
        </p:txBody>
      </p:sp>
      <p:sp>
        <p:nvSpPr>
          <p:cNvPr id="547" name="Google Shape;547;p58"/>
          <p:cNvSpPr/>
          <p:nvPr/>
        </p:nvSpPr>
        <p:spPr>
          <a:xfrm>
            <a:off x="5880892" y="1141896"/>
            <a:ext cx="1852800" cy="3438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author name</a:t>
            </a:r>
            <a:endParaRPr>
              <a:solidFill>
                <a:srgbClr val="EEEEEE"/>
              </a:solidFill>
              <a:latin typeface="Roboto Mono"/>
              <a:ea typeface="Roboto Mono"/>
              <a:cs typeface="Roboto Mono"/>
              <a:sym typeface="Roboto Mono"/>
            </a:endParaRPr>
          </a:p>
        </p:txBody>
      </p:sp>
      <p:sp>
        <p:nvSpPr>
          <p:cNvPr id="548" name="Google Shape;548;p58"/>
          <p:cNvSpPr/>
          <p:nvPr/>
        </p:nvSpPr>
        <p:spPr>
          <a:xfrm>
            <a:off x="7538998" y="2096795"/>
            <a:ext cx="1228500" cy="2886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Mono"/>
                <a:ea typeface="Roboto Mono"/>
                <a:cs typeface="Roboto Mono"/>
                <a:sym typeface="Roboto Mono"/>
              </a:rPr>
              <a:t>date posted</a:t>
            </a:r>
            <a:endParaRPr sz="1200">
              <a:solidFill>
                <a:srgbClr val="EEEEEE"/>
              </a:solidFill>
              <a:latin typeface="Roboto Mono"/>
              <a:ea typeface="Roboto Mono"/>
              <a:cs typeface="Roboto Mono"/>
              <a:sym typeface="Roboto Mono"/>
            </a:endParaRPr>
          </a:p>
        </p:txBody>
      </p:sp>
      <p:sp>
        <p:nvSpPr>
          <p:cNvPr id="549" name="Google Shape;549;p58"/>
          <p:cNvSpPr/>
          <p:nvPr/>
        </p:nvSpPr>
        <p:spPr>
          <a:xfrm>
            <a:off x="4904274" y="1062327"/>
            <a:ext cx="723300" cy="723300"/>
          </a:xfrm>
          <a:prstGeom prst="ellipse">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EEEEEE"/>
                </a:solidFill>
                <a:latin typeface="Roboto Mono"/>
                <a:ea typeface="Roboto Mono"/>
                <a:cs typeface="Roboto Mono"/>
                <a:sym typeface="Roboto Mono"/>
              </a:rPr>
              <a:t>profile picture</a:t>
            </a:r>
            <a:endParaRPr sz="600">
              <a:solidFill>
                <a:srgbClr val="EEEEEE"/>
              </a:solidFill>
              <a:latin typeface="Roboto Mono"/>
              <a:ea typeface="Roboto Mono"/>
              <a:cs typeface="Roboto Mono"/>
              <a:sym typeface="Roboto Mono"/>
            </a:endParaRPr>
          </a:p>
        </p:txBody>
      </p:sp>
      <p:cxnSp>
        <p:nvCxnSpPr>
          <p:cNvPr id="550" name="Google Shape;550;p58"/>
          <p:cNvCxnSpPr>
            <a:stCxn id="545" idx="2"/>
            <a:endCxn id="544" idx="0"/>
          </p:cNvCxnSpPr>
          <p:nvPr/>
        </p:nvCxnSpPr>
        <p:spPr>
          <a:xfrm>
            <a:off x="6811350" y="2444987"/>
            <a:ext cx="0" cy="628500"/>
          </a:xfrm>
          <a:prstGeom prst="straightConnector1">
            <a:avLst/>
          </a:prstGeom>
          <a:noFill/>
          <a:ln w="19050" cap="flat" cmpd="sng">
            <a:solidFill>
              <a:srgbClr val="F95458"/>
            </a:solidFill>
            <a:prstDash val="dash"/>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556" name="Google Shape;556;p59"/>
          <p:cNvSpPr txBox="1">
            <a:spLocks noGrp="1"/>
          </p:cNvSpPr>
          <p:nvPr>
            <p:ph type="body" idx="1"/>
          </p:nvPr>
        </p:nvSpPr>
        <p:spPr>
          <a:xfrm>
            <a:off x="521675" y="1084300"/>
            <a:ext cx="3929100" cy="124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a:t>Next, how do we keep track of the displayed content within our website?</a:t>
            </a:r>
            <a:endParaRPr sz="2000" b="1"/>
          </a:p>
        </p:txBody>
      </p:sp>
      <p:sp>
        <p:nvSpPr>
          <p:cNvPr id="557" name="Google Shape;557;p59"/>
          <p:cNvSpPr txBox="1">
            <a:spLocks noGrp="1"/>
          </p:cNvSpPr>
          <p:nvPr>
            <p:ph type="body" idx="1"/>
          </p:nvPr>
        </p:nvSpPr>
        <p:spPr>
          <a:xfrm>
            <a:off x="521675" y="2427175"/>
            <a:ext cx="3929100" cy="16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a:t>E.g. how do we keep track of all the props for each comment?</a:t>
            </a:r>
            <a:endParaRPr sz="2000" b="1"/>
          </a:p>
        </p:txBody>
      </p:sp>
      <p:pic>
        <p:nvPicPr>
          <p:cNvPr id="558" name="Google Shape;558;p59"/>
          <p:cNvPicPr preferRelativeResize="0"/>
          <p:nvPr/>
        </p:nvPicPr>
        <p:blipFill>
          <a:blip r:embed="rId3">
            <a:alphaModFix/>
          </a:blip>
          <a:stretch>
            <a:fillRect/>
          </a:stretch>
        </p:blipFill>
        <p:spPr>
          <a:xfrm>
            <a:off x="5680050" y="217987"/>
            <a:ext cx="1739550" cy="4707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0"/>
          <p:cNvSpPr txBox="1">
            <a:spLocks noGrp="1"/>
          </p:cNvSpPr>
          <p:nvPr>
            <p:ph type="title"/>
          </p:nvPr>
        </p:nvSpPr>
        <p:spPr>
          <a:xfrm>
            <a:off x="474600" y="330700"/>
            <a:ext cx="7210200" cy="18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500">
                <a:solidFill>
                  <a:srgbClr val="396DFF"/>
                </a:solidFill>
              </a:rPr>
              <a:t>State</a:t>
            </a:r>
            <a:endParaRPr sz="7500">
              <a:solidFill>
                <a:srgbClr val="396DFF"/>
              </a:solidFill>
            </a:endParaRPr>
          </a:p>
          <a:p>
            <a:pPr marL="0" lvl="0" indent="0" algn="l" rtl="0">
              <a:spcBef>
                <a:spcPts val="0"/>
              </a:spcBef>
              <a:spcAft>
                <a:spcPts val="0"/>
              </a:spcAft>
              <a:buNone/>
            </a:pPr>
            <a:r>
              <a:rPr lang="en" sz="2800">
                <a:solidFill>
                  <a:srgbClr val="396DFF"/>
                </a:solidFill>
                <a:latin typeface="Open Sans"/>
                <a:ea typeface="Open Sans"/>
                <a:cs typeface="Open Sans"/>
                <a:sym typeface="Open Sans"/>
              </a:rPr>
              <a:t>Information maintained by a component</a:t>
            </a:r>
            <a:r>
              <a:rPr lang="en" sz="2800">
                <a:solidFill>
                  <a:srgbClr val="396DFF"/>
                </a:solidFill>
              </a:rPr>
              <a:t> </a:t>
            </a:r>
            <a:endParaRPr sz="2800">
              <a:solidFill>
                <a:srgbClr val="396DFF"/>
              </a:solidFill>
            </a:endParaRPr>
          </a:p>
        </p:txBody>
      </p:sp>
      <p:sp>
        <p:nvSpPr>
          <p:cNvPr id="564" name="Google Shape;56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65" name="Google Shape;565;p60"/>
          <p:cNvSpPr txBox="1"/>
          <p:nvPr/>
        </p:nvSpPr>
        <p:spPr>
          <a:xfrm>
            <a:off x="474600" y="2182600"/>
            <a:ext cx="7210200" cy="1549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State lets us control what is displayed in the application</a:t>
            </a:r>
            <a:endParaRPr sz="1800">
              <a:solidFill>
                <a:srgbClr val="0A369D"/>
              </a:solidFill>
              <a:latin typeface="Open Sans"/>
              <a:ea typeface="Open Sans"/>
              <a:cs typeface="Open Sans"/>
              <a:sym typeface="Open Sans"/>
            </a:endParaRPr>
          </a:p>
          <a:p>
            <a:pPr marL="457200" lvl="0" indent="-342900" algn="l" rtl="0">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State can be </a:t>
            </a:r>
            <a:r>
              <a:rPr lang="en" sz="1800" b="1">
                <a:solidFill>
                  <a:srgbClr val="0A369D"/>
                </a:solidFill>
                <a:latin typeface="Open Sans"/>
                <a:ea typeface="Open Sans"/>
                <a:cs typeface="Open Sans"/>
                <a:sym typeface="Open Sans"/>
              </a:rPr>
              <a:t>updated </a:t>
            </a:r>
            <a:r>
              <a:rPr lang="en" sz="1800">
                <a:solidFill>
                  <a:srgbClr val="0A369D"/>
                </a:solidFill>
                <a:latin typeface="Open Sans"/>
                <a:ea typeface="Open Sans"/>
                <a:cs typeface="Open Sans"/>
                <a:sym typeface="Open Sans"/>
              </a:rPr>
              <a:t>(i.e. is </a:t>
            </a:r>
            <a:r>
              <a:rPr lang="en" sz="1800" b="1">
                <a:solidFill>
                  <a:srgbClr val="0A369D"/>
                </a:solidFill>
                <a:latin typeface="Open Sans"/>
                <a:ea typeface="Open Sans"/>
                <a:cs typeface="Open Sans"/>
                <a:sym typeface="Open Sans"/>
              </a:rPr>
              <a:t>mutable</a:t>
            </a:r>
            <a:r>
              <a:rPr lang="en" sz="1800">
                <a:solidFill>
                  <a:srgbClr val="0A369D"/>
                </a:solidFill>
                <a:latin typeface="Open Sans"/>
                <a:ea typeface="Open Sans"/>
                <a:cs typeface="Open Sans"/>
                <a:sym typeface="Open Sans"/>
              </a:rPr>
              <a:t> unlike props)</a:t>
            </a:r>
            <a:endParaRPr sz="1800">
              <a:solidFill>
                <a:srgbClr val="0A369D"/>
              </a:solidFill>
              <a:latin typeface="Open Sans"/>
              <a:ea typeface="Open Sans"/>
              <a:cs typeface="Open Sans"/>
              <a:sym typeface="Open Sans"/>
            </a:endParaRPr>
          </a:p>
          <a:p>
            <a:pPr marL="457200" lvl="0" indent="-342900" algn="l" rtl="0">
              <a:spcBef>
                <a:spcPts val="1000"/>
              </a:spcBef>
              <a:spcAft>
                <a:spcPts val="1000"/>
              </a:spcAft>
              <a:buClr>
                <a:srgbClr val="0A369D"/>
              </a:buClr>
              <a:buSzPts val="1800"/>
              <a:buFont typeface="Open Sans"/>
              <a:buChar char="●"/>
            </a:pPr>
            <a:r>
              <a:rPr lang="en" sz="1800">
                <a:solidFill>
                  <a:srgbClr val="0A369D"/>
                </a:solidFill>
                <a:latin typeface="Open Sans"/>
                <a:ea typeface="Open Sans"/>
                <a:cs typeface="Open Sans"/>
                <a:sym typeface="Open Sans"/>
              </a:rPr>
              <a:t>Can be updated by either </a:t>
            </a:r>
            <a:r>
              <a:rPr lang="en" sz="1800" b="1">
                <a:solidFill>
                  <a:srgbClr val="0A369D"/>
                </a:solidFill>
                <a:latin typeface="Open Sans"/>
                <a:ea typeface="Open Sans"/>
                <a:cs typeface="Open Sans"/>
                <a:sym typeface="Open Sans"/>
              </a:rPr>
              <a:t>human </a:t>
            </a:r>
            <a:r>
              <a:rPr lang="en" sz="1800">
                <a:solidFill>
                  <a:srgbClr val="0A369D"/>
                </a:solidFill>
                <a:latin typeface="Open Sans"/>
                <a:ea typeface="Open Sans"/>
                <a:cs typeface="Open Sans"/>
                <a:sym typeface="Open Sans"/>
              </a:rPr>
              <a:t>inputs (e.g. button clicks) or </a:t>
            </a:r>
            <a:r>
              <a:rPr lang="en" sz="1800" b="1">
                <a:solidFill>
                  <a:srgbClr val="0A369D"/>
                </a:solidFill>
                <a:latin typeface="Open Sans"/>
                <a:ea typeface="Open Sans"/>
                <a:cs typeface="Open Sans"/>
                <a:sym typeface="Open Sans"/>
              </a:rPr>
              <a:t>computer </a:t>
            </a:r>
            <a:r>
              <a:rPr lang="en" sz="1800">
                <a:solidFill>
                  <a:srgbClr val="0A369D"/>
                </a:solidFill>
                <a:latin typeface="Open Sans"/>
                <a:ea typeface="Open Sans"/>
                <a:cs typeface="Open Sans"/>
                <a:sym typeface="Open Sans"/>
              </a:rPr>
              <a:t>inputs (e.g. network responses) </a:t>
            </a:r>
            <a:endParaRPr sz="1800">
              <a:solidFill>
                <a:srgbClr val="0A369D"/>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71" name="Google Shape;571;p61"/>
          <p:cNvSpPr/>
          <p:nvPr/>
        </p:nvSpPr>
        <p:spPr>
          <a:xfrm>
            <a:off x="383675" y="1240050"/>
            <a:ext cx="2846400" cy="2663400"/>
          </a:xfrm>
          <a:prstGeom prst="roundRect">
            <a:avLst>
              <a:gd name="adj" fmla="val 5179"/>
            </a:avLst>
          </a:prstGeom>
          <a:solidFill>
            <a:srgbClr val="18191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2" name="Google Shape;572;p61"/>
          <p:cNvSpPr txBox="1">
            <a:spLocks noGrp="1"/>
          </p:cNvSpPr>
          <p:nvPr>
            <p:ph type="body" idx="4294967295"/>
          </p:nvPr>
        </p:nvSpPr>
        <p:spPr>
          <a:xfrm>
            <a:off x="1455875" y="1735000"/>
            <a:ext cx="70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00FF"/>
                </a:solidFill>
              </a:rPr>
              <a:t>Post</a:t>
            </a:r>
            <a:endParaRPr b="1">
              <a:solidFill>
                <a:srgbClr val="FF00FF"/>
              </a:solidFill>
            </a:endParaRPr>
          </a:p>
        </p:txBody>
      </p:sp>
      <p:sp>
        <p:nvSpPr>
          <p:cNvPr id="573" name="Google Shape;573;p61"/>
          <p:cNvSpPr txBox="1">
            <a:spLocks noGrp="1"/>
          </p:cNvSpPr>
          <p:nvPr>
            <p:ph type="body" idx="4294967295"/>
          </p:nvPr>
        </p:nvSpPr>
        <p:spPr>
          <a:xfrm>
            <a:off x="43625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574" name="Google Shape;574;p61"/>
          <p:cNvCxnSpPr>
            <a:stCxn id="572" idx="2"/>
            <a:endCxn id="573"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pic>
        <p:nvPicPr>
          <p:cNvPr id="575" name="Google Shape;575;p61"/>
          <p:cNvPicPr preferRelativeResize="0"/>
          <p:nvPr/>
        </p:nvPicPr>
        <p:blipFill>
          <a:blip r:embed="rId3">
            <a:alphaModFix/>
          </a:blip>
          <a:stretch>
            <a:fillRect/>
          </a:stretch>
        </p:blipFill>
        <p:spPr>
          <a:xfrm>
            <a:off x="523800" y="1384074"/>
            <a:ext cx="548700" cy="548675"/>
          </a:xfrm>
          <a:prstGeom prst="rect">
            <a:avLst/>
          </a:prstGeom>
          <a:noFill/>
          <a:ln>
            <a:noFill/>
          </a:ln>
        </p:spPr>
      </p:pic>
      <p:sp>
        <p:nvSpPr>
          <p:cNvPr id="576" name="Google Shape;576;p61"/>
          <p:cNvSpPr txBox="1">
            <a:spLocks noGrp="1"/>
          </p:cNvSpPr>
          <p:nvPr>
            <p:ph type="title"/>
          </p:nvPr>
        </p:nvSpPr>
        <p:spPr>
          <a:xfrm>
            <a:off x="311700" y="445025"/>
            <a:ext cx="44757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e.g. </a:t>
            </a:r>
            <a:r>
              <a:rPr lang="en" sz="2800" b="1">
                <a:solidFill>
                  <a:srgbClr val="396DFF"/>
                </a:solidFill>
                <a:latin typeface="Proxima Nova"/>
                <a:ea typeface="Proxima Nova"/>
                <a:cs typeface="Proxima Nova"/>
                <a:sym typeface="Proxima Nova"/>
              </a:rPr>
              <a:t>Post State  </a:t>
            </a:r>
            <a:endParaRPr sz="2800" b="1">
              <a:solidFill>
                <a:srgbClr val="396DFF"/>
              </a:solidFill>
              <a:latin typeface="Proxima Nova"/>
              <a:ea typeface="Proxima Nova"/>
              <a:cs typeface="Proxima Nova"/>
              <a:sym typeface="Proxima Nova"/>
            </a:endParaRPr>
          </a:p>
        </p:txBody>
      </p:sp>
      <p:sp>
        <p:nvSpPr>
          <p:cNvPr id="577" name="Google Shape;577;p61"/>
          <p:cNvSpPr txBox="1"/>
          <p:nvPr/>
        </p:nvSpPr>
        <p:spPr>
          <a:xfrm>
            <a:off x="347675" y="3996050"/>
            <a:ext cx="3353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rgbClr val="0A369D"/>
                </a:solidFill>
                <a:latin typeface="Open Sans"/>
                <a:ea typeface="Open Sans"/>
                <a:cs typeface="Open Sans"/>
                <a:sym typeface="Open Sans"/>
              </a:rPr>
              <a:t>Simplified Facebook, contains a single post with comments</a:t>
            </a:r>
            <a:endParaRPr sz="1800">
              <a:solidFill>
                <a:srgbClr val="0A369D"/>
              </a:solidFill>
              <a:latin typeface="Open Sans"/>
              <a:ea typeface="Open Sans"/>
              <a:cs typeface="Open Sans"/>
              <a:sym typeface="Open Sans"/>
            </a:endParaRPr>
          </a:p>
        </p:txBody>
      </p:sp>
      <p:sp>
        <p:nvSpPr>
          <p:cNvPr id="578" name="Google Shape;578;p61"/>
          <p:cNvSpPr txBox="1">
            <a:spLocks noGrp="1"/>
          </p:cNvSpPr>
          <p:nvPr>
            <p:ph type="body" idx="4294967295"/>
          </p:nvPr>
        </p:nvSpPr>
        <p:spPr>
          <a:xfrm>
            <a:off x="188100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579" name="Google Shape;579;p61"/>
          <p:cNvCxnSpPr>
            <a:stCxn id="572" idx="2"/>
            <a:endCxn id="578"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580" name="Google Shape;580;p61"/>
          <p:cNvSpPr txBox="1"/>
          <p:nvPr/>
        </p:nvSpPr>
        <p:spPr>
          <a:xfrm>
            <a:off x="4323375" y="2094100"/>
            <a:ext cx="3353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b="1">
                <a:solidFill>
                  <a:srgbClr val="0A369D"/>
                </a:solidFill>
                <a:latin typeface="Open Sans"/>
                <a:ea typeface="Open Sans"/>
                <a:cs typeface="Open Sans"/>
                <a:sym typeface="Open Sans"/>
              </a:rPr>
              <a:t>How does our app know what to display for each comment?</a:t>
            </a:r>
            <a:endParaRPr sz="1800" b="1">
              <a:solidFill>
                <a:srgbClr val="0A369D"/>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86" name="Google Shape;586;p62"/>
          <p:cNvSpPr/>
          <p:nvPr/>
        </p:nvSpPr>
        <p:spPr>
          <a:xfrm>
            <a:off x="383675" y="1240050"/>
            <a:ext cx="2846400" cy="2663400"/>
          </a:xfrm>
          <a:prstGeom prst="roundRect">
            <a:avLst>
              <a:gd name="adj" fmla="val 5179"/>
            </a:avLst>
          </a:prstGeom>
          <a:solidFill>
            <a:srgbClr val="18191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7" name="Google Shape;587;p62"/>
          <p:cNvSpPr txBox="1">
            <a:spLocks noGrp="1"/>
          </p:cNvSpPr>
          <p:nvPr>
            <p:ph type="body" idx="4294967295"/>
          </p:nvPr>
        </p:nvSpPr>
        <p:spPr>
          <a:xfrm>
            <a:off x="1455875" y="1735000"/>
            <a:ext cx="70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00FF"/>
                </a:solidFill>
              </a:rPr>
              <a:t>Post</a:t>
            </a:r>
            <a:endParaRPr b="1">
              <a:solidFill>
                <a:srgbClr val="FF00FF"/>
              </a:solidFill>
            </a:endParaRPr>
          </a:p>
        </p:txBody>
      </p:sp>
      <p:sp>
        <p:nvSpPr>
          <p:cNvPr id="588" name="Google Shape;588;p62"/>
          <p:cNvSpPr txBox="1">
            <a:spLocks noGrp="1"/>
          </p:cNvSpPr>
          <p:nvPr>
            <p:ph type="body" idx="4294967295"/>
          </p:nvPr>
        </p:nvSpPr>
        <p:spPr>
          <a:xfrm>
            <a:off x="43625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589" name="Google Shape;589;p62"/>
          <p:cNvCxnSpPr>
            <a:stCxn id="587" idx="2"/>
            <a:endCxn id="588"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pic>
        <p:nvPicPr>
          <p:cNvPr id="590" name="Google Shape;590;p62"/>
          <p:cNvPicPr preferRelativeResize="0"/>
          <p:nvPr/>
        </p:nvPicPr>
        <p:blipFill>
          <a:blip r:embed="rId3">
            <a:alphaModFix/>
          </a:blip>
          <a:stretch>
            <a:fillRect/>
          </a:stretch>
        </p:blipFill>
        <p:spPr>
          <a:xfrm>
            <a:off x="523800" y="1384074"/>
            <a:ext cx="548700" cy="548675"/>
          </a:xfrm>
          <a:prstGeom prst="rect">
            <a:avLst/>
          </a:prstGeom>
          <a:noFill/>
          <a:ln>
            <a:noFill/>
          </a:ln>
        </p:spPr>
      </p:pic>
      <p:sp>
        <p:nvSpPr>
          <p:cNvPr id="591" name="Google Shape;591;p62"/>
          <p:cNvSpPr txBox="1">
            <a:spLocks noGrp="1"/>
          </p:cNvSpPr>
          <p:nvPr>
            <p:ph type="title"/>
          </p:nvPr>
        </p:nvSpPr>
        <p:spPr>
          <a:xfrm>
            <a:off x="311700" y="445025"/>
            <a:ext cx="44757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e.g. </a:t>
            </a:r>
            <a:r>
              <a:rPr lang="en" sz="2800" b="1">
                <a:solidFill>
                  <a:srgbClr val="396DFF"/>
                </a:solidFill>
                <a:latin typeface="Proxima Nova"/>
                <a:ea typeface="Proxima Nova"/>
                <a:cs typeface="Proxima Nova"/>
                <a:sym typeface="Proxima Nova"/>
              </a:rPr>
              <a:t>Post State  </a:t>
            </a:r>
            <a:endParaRPr sz="2800" b="1">
              <a:solidFill>
                <a:srgbClr val="396DFF"/>
              </a:solidFill>
              <a:latin typeface="Proxima Nova"/>
              <a:ea typeface="Proxima Nova"/>
              <a:cs typeface="Proxima Nova"/>
              <a:sym typeface="Proxima Nova"/>
            </a:endParaRPr>
          </a:p>
        </p:txBody>
      </p:sp>
      <p:sp>
        <p:nvSpPr>
          <p:cNvPr id="592" name="Google Shape;592;p62"/>
          <p:cNvSpPr txBox="1"/>
          <p:nvPr/>
        </p:nvSpPr>
        <p:spPr>
          <a:xfrm>
            <a:off x="347675" y="3996050"/>
            <a:ext cx="3353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rgbClr val="0A369D"/>
                </a:solidFill>
                <a:latin typeface="Open Sans"/>
                <a:ea typeface="Open Sans"/>
                <a:cs typeface="Open Sans"/>
                <a:sym typeface="Open Sans"/>
              </a:rPr>
              <a:t>Simplified Facebook, contains a single post with comments</a:t>
            </a:r>
            <a:endParaRPr sz="1800">
              <a:solidFill>
                <a:srgbClr val="0A369D"/>
              </a:solidFill>
              <a:latin typeface="Open Sans"/>
              <a:ea typeface="Open Sans"/>
              <a:cs typeface="Open Sans"/>
              <a:sym typeface="Open Sans"/>
            </a:endParaRPr>
          </a:p>
        </p:txBody>
      </p:sp>
      <p:sp>
        <p:nvSpPr>
          <p:cNvPr id="593" name="Google Shape;593;p62"/>
          <p:cNvSpPr txBox="1">
            <a:spLocks noGrp="1"/>
          </p:cNvSpPr>
          <p:nvPr>
            <p:ph type="body" idx="4294967295"/>
          </p:nvPr>
        </p:nvSpPr>
        <p:spPr>
          <a:xfrm>
            <a:off x="188100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594" name="Google Shape;594;p62"/>
          <p:cNvCxnSpPr>
            <a:stCxn id="587" idx="2"/>
            <a:endCxn id="593"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595" name="Google Shape;595;p62"/>
          <p:cNvSpPr/>
          <p:nvPr/>
        </p:nvSpPr>
        <p:spPr>
          <a:xfrm>
            <a:off x="4036950" y="740713"/>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596" name="Google Shape;596;p62"/>
          <p:cNvSpPr txBox="1"/>
          <p:nvPr/>
        </p:nvSpPr>
        <p:spPr>
          <a:xfrm>
            <a:off x="4166700" y="770063"/>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597" name="Google Shape;597;p62"/>
          <p:cNvSpPr/>
          <p:nvPr/>
        </p:nvSpPr>
        <p:spPr>
          <a:xfrm>
            <a:off x="4220125" y="1235663"/>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598" name="Google Shape;598;p62"/>
          <p:cNvSpPr/>
          <p:nvPr/>
        </p:nvSpPr>
        <p:spPr>
          <a:xfrm>
            <a:off x="6257800" y="1235663"/>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599" name="Google Shape;599;p62"/>
          <p:cNvSpPr txBox="1"/>
          <p:nvPr/>
        </p:nvSpPr>
        <p:spPr>
          <a:xfrm>
            <a:off x="42201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600" name="Google Shape;600;p62"/>
          <p:cNvSpPr txBox="1"/>
          <p:nvPr/>
        </p:nvSpPr>
        <p:spPr>
          <a:xfrm>
            <a:off x="62578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601" name="Google Shape;601;p62"/>
          <p:cNvSpPr txBox="1"/>
          <p:nvPr/>
        </p:nvSpPr>
        <p:spPr>
          <a:xfrm>
            <a:off x="4674175" y="1610213"/>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602" name="Google Shape;602;p62"/>
          <p:cNvSpPr/>
          <p:nvPr/>
        </p:nvSpPr>
        <p:spPr>
          <a:xfrm>
            <a:off x="6612850" y="15567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603" name="Google Shape;603;p62"/>
          <p:cNvSpPr/>
          <p:nvPr/>
        </p:nvSpPr>
        <p:spPr>
          <a:xfrm>
            <a:off x="6612850" y="18333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604" name="Google Shape;604;p62"/>
          <p:cNvSpPr/>
          <p:nvPr/>
        </p:nvSpPr>
        <p:spPr>
          <a:xfrm>
            <a:off x="6612850" y="21099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sp>
        <p:nvSpPr>
          <p:cNvPr id="605" name="Google Shape;605;p62"/>
          <p:cNvSpPr txBox="1"/>
          <p:nvPr/>
        </p:nvSpPr>
        <p:spPr>
          <a:xfrm>
            <a:off x="3576147" y="2827825"/>
            <a:ext cx="2846400" cy="18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A369D"/>
                </a:solidFill>
                <a:latin typeface="Consolas"/>
                <a:ea typeface="Consolas"/>
                <a:cs typeface="Consolas"/>
                <a:sym typeface="Consolas"/>
              </a:rPr>
              <a:t>{</a:t>
            </a:r>
            <a:endParaRPr sz="1100" b="1">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authorName: </a:t>
            </a:r>
            <a:r>
              <a:rPr lang="en" sz="1100">
                <a:solidFill>
                  <a:srgbClr val="0A369D"/>
                </a:solidFill>
                <a:latin typeface="Consolas"/>
                <a:ea typeface="Consolas"/>
                <a:cs typeface="Consolas"/>
                <a:sym typeface="Consolas"/>
              </a:rPr>
              <a:t>“Kenny”</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commentContent: </a:t>
            </a:r>
            <a:r>
              <a:rPr lang="en" sz="1100">
                <a:solidFill>
                  <a:srgbClr val="0A369D"/>
                </a:solidFill>
                <a:latin typeface="Consolas"/>
                <a:ea typeface="Consolas"/>
                <a:cs typeface="Consolas"/>
                <a:sym typeface="Consolas"/>
              </a:rPr>
              <a:t>“This is cool!”</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datePosted: </a:t>
            </a:r>
            <a:r>
              <a:rPr lang="en" sz="1100">
                <a:solidFill>
                  <a:srgbClr val="0A369D"/>
                </a:solidFill>
                <a:latin typeface="Consolas"/>
                <a:ea typeface="Consolas"/>
                <a:cs typeface="Consolas"/>
                <a:sym typeface="Consolas"/>
              </a:rPr>
              <a:t>“1/9/24”</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profilePicture: </a:t>
            </a:r>
            <a:r>
              <a:rPr lang="en" sz="1100">
                <a:solidFill>
                  <a:srgbClr val="0A369D"/>
                </a:solidFill>
                <a:latin typeface="Consolas"/>
                <a:ea typeface="Consolas"/>
                <a:cs typeface="Consolas"/>
                <a:sym typeface="Consolas"/>
              </a:rPr>
              <a:t>“ken-pfp.jpg”</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a:t>
            </a:r>
            <a:endParaRPr sz="1100" b="1">
              <a:solidFill>
                <a:srgbClr val="0A369D"/>
              </a:solidFill>
              <a:latin typeface="Consolas"/>
              <a:ea typeface="Consolas"/>
              <a:cs typeface="Consolas"/>
              <a:sym typeface="Consolas"/>
            </a:endParaRPr>
          </a:p>
        </p:txBody>
      </p:sp>
      <p:sp>
        <p:nvSpPr>
          <p:cNvPr id="606" name="Google Shape;606;p62"/>
          <p:cNvSpPr txBox="1"/>
          <p:nvPr/>
        </p:nvSpPr>
        <p:spPr>
          <a:xfrm>
            <a:off x="6278122" y="2827825"/>
            <a:ext cx="2846400" cy="18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A369D"/>
                </a:solidFill>
                <a:latin typeface="Consolas"/>
                <a:ea typeface="Consolas"/>
                <a:cs typeface="Consolas"/>
                <a:sym typeface="Consolas"/>
              </a:rPr>
              <a:t>{</a:t>
            </a:r>
            <a:endParaRPr sz="1100" b="1">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authorName: </a:t>
            </a:r>
            <a:r>
              <a:rPr lang="en" sz="1100">
                <a:solidFill>
                  <a:srgbClr val="0A369D"/>
                </a:solidFill>
                <a:latin typeface="Consolas"/>
                <a:ea typeface="Consolas"/>
                <a:cs typeface="Consolas"/>
                <a:sym typeface="Consolas"/>
              </a:rPr>
              <a:t>“Enrique”</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commentContent: </a:t>
            </a:r>
            <a:r>
              <a:rPr lang="en" sz="1100">
                <a:solidFill>
                  <a:srgbClr val="0A369D"/>
                </a:solidFill>
                <a:latin typeface="Consolas"/>
                <a:ea typeface="Consolas"/>
                <a:cs typeface="Consolas"/>
                <a:sym typeface="Consolas"/>
              </a:rPr>
              <a:t>“Silly”</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datePosted: </a:t>
            </a:r>
            <a:r>
              <a:rPr lang="en" sz="1100">
                <a:solidFill>
                  <a:srgbClr val="0A369D"/>
                </a:solidFill>
                <a:latin typeface="Consolas"/>
                <a:ea typeface="Consolas"/>
                <a:cs typeface="Consolas"/>
                <a:sym typeface="Consolas"/>
              </a:rPr>
              <a:t>“1/9/24”</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  profilePicture: </a:t>
            </a:r>
            <a:r>
              <a:rPr lang="en" sz="1100">
                <a:solidFill>
                  <a:srgbClr val="0A369D"/>
                </a:solidFill>
                <a:latin typeface="Consolas"/>
                <a:ea typeface="Consolas"/>
                <a:cs typeface="Consolas"/>
                <a:sym typeface="Consolas"/>
              </a:rPr>
              <a:t>“eee-pfp.jpg”</a:t>
            </a:r>
            <a:endParaRPr sz="1100">
              <a:solidFill>
                <a:srgbClr val="0A369D"/>
              </a:solidFill>
              <a:latin typeface="Consolas"/>
              <a:ea typeface="Consolas"/>
              <a:cs typeface="Consolas"/>
              <a:sym typeface="Consolas"/>
            </a:endParaRPr>
          </a:p>
          <a:p>
            <a:pPr marL="0" lvl="0" indent="0" algn="l" rtl="0">
              <a:spcBef>
                <a:spcPts val="0"/>
              </a:spcBef>
              <a:spcAft>
                <a:spcPts val="0"/>
              </a:spcAft>
              <a:buNone/>
            </a:pPr>
            <a:r>
              <a:rPr lang="en" sz="1100" b="1">
                <a:solidFill>
                  <a:srgbClr val="0A369D"/>
                </a:solidFill>
                <a:latin typeface="Consolas"/>
                <a:ea typeface="Consolas"/>
                <a:cs typeface="Consolas"/>
                <a:sym typeface="Consolas"/>
              </a:rPr>
              <a:t>}</a:t>
            </a:r>
            <a:endParaRPr sz="1100" b="1">
              <a:solidFill>
                <a:srgbClr val="0A369D"/>
              </a:solidFill>
              <a:latin typeface="Consolas"/>
              <a:ea typeface="Consolas"/>
              <a:cs typeface="Consolas"/>
              <a:sym typeface="Consolas"/>
            </a:endParaRPr>
          </a:p>
        </p:txBody>
      </p:sp>
      <p:sp>
        <p:nvSpPr>
          <p:cNvPr id="607" name="Google Shape;607;p62"/>
          <p:cNvSpPr txBox="1"/>
          <p:nvPr/>
        </p:nvSpPr>
        <p:spPr>
          <a:xfrm>
            <a:off x="8703625" y="3189800"/>
            <a:ext cx="42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a:t>
            </a:r>
            <a:endParaRPr sz="1800">
              <a:solidFill>
                <a:srgbClr val="0A369D"/>
              </a:solidFill>
              <a:latin typeface="Open Sans"/>
              <a:ea typeface="Open Sans"/>
              <a:cs typeface="Open Sans"/>
              <a:sym typeface="Open Sans"/>
            </a:endParaRPr>
          </a:p>
        </p:txBody>
      </p:sp>
      <p:cxnSp>
        <p:nvCxnSpPr>
          <p:cNvPr id="608" name="Google Shape;608;p62"/>
          <p:cNvCxnSpPr>
            <a:stCxn id="602" idx="1"/>
            <a:endCxn id="605" idx="0"/>
          </p:cNvCxnSpPr>
          <p:nvPr/>
        </p:nvCxnSpPr>
        <p:spPr>
          <a:xfrm flipH="1">
            <a:off x="4999450" y="1695088"/>
            <a:ext cx="1613400" cy="1132800"/>
          </a:xfrm>
          <a:prstGeom prst="curvedConnector2">
            <a:avLst/>
          </a:prstGeom>
          <a:noFill/>
          <a:ln w="9525" cap="flat" cmpd="sng">
            <a:solidFill>
              <a:srgbClr val="F95458"/>
            </a:solidFill>
            <a:prstDash val="dash"/>
            <a:round/>
            <a:headEnd type="none" w="med" len="med"/>
            <a:tailEnd type="triangle" w="med" len="med"/>
          </a:ln>
        </p:spPr>
      </p:cxnSp>
      <p:cxnSp>
        <p:nvCxnSpPr>
          <p:cNvPr id="609" name="Google Shape;609;p62"/>
          <p:cNvCxnSpPr>
            <a:stCxn id="603" idx="1"/>
          </p:cNvCxnSpPr>
          <p:nvPr/>
        </p:nvCxnSpPr>
        <p:spPr>
          <a:xfrm>
            <a:off x="6612850" y="1971688"/>
            <a:ext cx="394200" cy="930000"/>
          </a:xfrm>
          <a:prstGeom prst="curvedConnector4">
            <a:avLst>
              <a:gd name="adj1" fmla="val -60407"/>
              <a:gd name="adj2" fmla="val 57435"/>
            </a:avLst>
          </a:prstGeom>
          <a:noFill/>
          <a:ln w="9525" cap="flat" cmpd="sng">
            <a:solidFill>
              <a:srgbClr val="F95458"/>
            </a:solidFill>
            <a:prstDash val="dash"/>
            <a:round/>
            <a:headEnd type="none" w="med" len="med"/>
            <a:tailEnd type="triangle" w="med" len="med"/>
          </a:ln>
        </p:spPr>
      </p:cxnSp>
      <p:cxnSp>
        <p:nvCxnSpPr>
          <p:cNvPr id="610" name="Google Shape;610;p62"/>
          <p:cNvCxnSpPr>
            <a:stCxn id="604" idx="3"/>
            <a:endCxn id="607" idx="0"/>
          </p:cNvCxnSpPr>
          <p:nvPr/>
        </p:nvCxnSpPr>
        <p:spPr>
          <a:xfrm>
            <a:off x="7726750" y="2248288"/>
            <a:ext cx="1187400" cy="941400"/>
          </a:xfrm>
          <a:prstGeom prst="curvedConnector2">
            <a:avLst/>
          </a:prstGeom>
          <a:noFill/>
          <a:ln w="9525" cap="flat" cmpd="sng">
            <a:solidFill>
              <a:srgbClr val="F95458"/>
            </a:solidFill>
            <a:prstDash val="dash"/>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616" name="Google Shape;616;p63"/>
          <p:cNvSpPr/>
          <p:nvPr/>
        </p:nvSpPr>
        <p:spPr>
          <a:xfrm>
            <a:off x="383675" y="1240050"/>
            <a:ext cx="2846400" cy="2663400"/>
          </a:xfrm>
          <a:prstGeom prst="roundRect">
            <a:avLst>
              <a:gd name="adj" fmla="val 5179"/>
            </a:avLst>
          </a:prstGeom>
          <a:solidFill>
            <a:srgbClr val="18191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7" name="Google Shape;617;p63"/>
          <p:cNvSpPr txBox="1">
            <a:spLocks noGrp="1"/>
          </p:cNvSpPr>
          <p:nvPr>
            <p:ph type="body" idx="4294967295"/>
          </p:nvPr>
        </p:nvSpPr>
        <p:spPr>
          <a:xfrm>
            <a:off x="1455875" y="1735000"/>
            <a:ext cx="70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F00FF"/>
                </a:solidFill>
              </a:rPr>
              <a:t>Post</a:t>
            </a:r>
            <a:endParaRPr b="1">
              <a:solidFill>
                <a:srgbClr val="FF00FF"/>
              </a:solidFill>
            </a:endParaRPr>
          </a:p>
        </p:txBody>
      </p:sp>
      <p:sp>
        <p:nvSpPr>
          <p:cNvPr id="618" name="Google Shape;618;p63"/>
          <p:cNvSpPr txBox="1">
            <a:spLocks noGrp="1"/>
          </p:cNvSpPr>
          <p:nvPr>
            <p:ph type="body" idx="4294967295"/>
          </p:nvPr>
        </p:nvSpPr>
        <p:spPr>
          <a:xfrm>
            <a:off x="43625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619" name="Google Shape;619;p63"/>
          <p:cNvCxnSpPr>
            <a:stCxn id="617" idx="2"/>
            <a:endCxn id="618"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pic>
        <p:nvPicPr>
          <p:cNvPr id="620" name="Google Shape;620;p63"/>
          <p:cNvPicPr preferRelativeResize="0"/>
          <p:nvPr/>
        </p:nvPicPr>
        <p:blipFill>
          <a:blip r:embed="rId3">
            <a:alphaModFix/>
          </a:blip>
          <a:stretch>
            <a:fillRect/>
          </a:stretch>
        </p:blipFill>
        <p:spPr>
          <a:xfrm>
            <a:off x="523800" y="1384074"/>
            <a:ext cx="548700" cy="548675"/>
          </a:xfrm>
          <a:prstGeom prst="rect">
            <a:avLst/>
          </a:prstGeom>
          <a:noFill/>
          <a:ln>
            <a:noFill/>
          </a:ln>
        </p:spPr>
      </p:pic>
      <p:sp>
        <p:nvSpPr>
          <p:cNvPr id="621" name="Google Shape;621;p63"/>
          <p:cNvSpPr txBox="1">
            <a:spLocks noGrp="1"/>
          </p:cNvSpPr>
          <p:nvPr>
            <p:ph type="title"/>
          </p:nvPr>
        </p:nvSpPr>
        <p:spPr>
          <a:xfrm>
            <a:off x="311700" y="445025"/>
            <a:ext cx="44757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e.g. </a:t>
            </a:r>
            <a:r>
              <a:rPr lang="en" sz="2800" b="1">
                <a:solidFill>
                  <a:srgbClr val="396DFF"/>
                </a:solidFill>
                <a:latin typeface="Proxima Nova"/>
                <a:ea typeface="Proxima Nova"/>
                <a:cs typeface="Proxima Nova"/>
                <a:sym typeface="Proxima Nova"/>
              </a:rPr>
              <a:t>Post State  </a:t>
            </a:r>
            <a:endParaRPr sz="2800" b="1">
              <a:solidFill>
                <a:srgbClr val="396DFF"/>
              </a:solidFill>
              <a:latin typeface="Proxima Nova"/>
              <a:ea typeface="Proxima Nova"/>
              <a:cs typeface="Proxima Nova"/>
              <a:sym typeface="Proxima Nova"/>
            </a:endParaRPr>
          </a:p>
        </p:txBody>
      </p:sp>
      <p:sp>
        <p:nvSpPr>
          <p:cNvPr id="622" name="Google Shape;622;p63"/>
          <p:cNvSpPr txBox="1"/>
          <p:nvPr/>
        </p:nvSpPr>
        <p:spPr>
          <a:xfrm>
            <a:off x="347675" y="3996050"/>
            <a:ext cx="3353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rgbClr val="0A369D"/>
                </a:solidFill>
                <a:latin typeface="Open Sans"/>
                <a:ea typeface="Open Sans"/>
                <a:cs typeface="Open Sans"/>
                <a:sym typeface="Open Sans"/>
              </a:rPr>
              <a:t>Simplified Facebook, contains a single post with comments</a:t>
            </a:r>
            <a:endParaRPr sz="1800">
              <a:solidFill>
                <a:srgbClr val="0A369D"/>
              </a:solidFill>
              <a:latin typeface="Open Sans"/>
              <a:ea typeface="Open Sans"/>
              <a:cs typeface="Open Sans"/>
              <a:sym typeface="Open Sans"/>
            </a:endParaRPr>
          </a:p>
        </p:txBody>
      </p:sp>
      <p:sp>
        <p:nvSpPr>
          <p:cNvPr id="623" name="Google Shape;623;p63"/>
          <p:cNvSpPr txBox="1">
            <a:spLocks noGrp="1"/>
          </p:cNvSpPr>
          <p:nvPr>
            <p:ph type="body" idx="4294967295"/>
          </p:nvPr>
        </p:nvSpPr>
        <p:spPr>
          <a:xfrm>
            <a:off x="1881000" y="307547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cxnSp>
        <p:nvCxnSpPr>
          <p:cNvPr id="624" name="Google Shape;624;p63"/>
          <p:cNvCxnSpPr>
            <a:stCxn id="617" idx="2"/>
            <a:endCxn id="623"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625" name="Google Shape;625;p63"/>
          <p:cNvSpPr/>
          <p:nvPr/>
        </p:nvSpPr>
        <p:spPr>
          <a:xfrm>
            <a:off x="4036950" y="740713"/>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26" name="Google Shape;626;p63"/>
          <p:cNvSpPr txBox="1"/>
          <p:nvPr/>
        </p:nvSpPr>
        <p:spPr>
          <a:xfrm>
            <a:off x="4166700" y="770063"/>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627" name="Google Shape;627;p63"/>
          <p:cNvSpPr/>
          <p:nvPr/>
        </p:nvSpPr>
        <p:spPr>
          <a:xfrm>
            <a:off x="4220125" y="1235663"/>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28" name="Google Shape;628;p63"/>
          <p:cNvSpPr/>
          <p:nvPr/>
        </p:nvSpPr>
        <p:spPr>
          <a:xfrm>
            <a:off x="6257800" y="1235663"/>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29" name="Google Shape;629;p63"/>
          <p:cNvSpPr txBox="1"/>
          <p:nvPr/>
        </p:nvSpPr>
        <p:spPr>
          <a:xfrm>
            <a:off x="42201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630" name="Google Shape;630;p63"/>
          <p:cNvSpPr txBox="1"/>
          <p:nvPr/>
        </p:nvSpPr>
        <p:spPr>
          <a:xfrm>
            <a:off x="62578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631" name="Google Shape;631;p63"/>
          <p:cNvSpPr txBox="1"/>
          <p:nvPr/>
        </p:nvSpPr>
        <p:spPr>
          <a:xfrm>
            <a:off x="4674175" y="1610213"/>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632" name="Google Shape;632;p63"/>
          <p:cNvSpPr/>
          <p:nvPr/>
        </p:nvSpPr>
        <p:spPr>
          <a:xfrm>
            <a:off x="6612850" y="15567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633" name="Google Shape;633;p63"/>
          <p:cNvSpPr/>
          <p:nvPr/>
        </p:nvSpPr>
        <p:spPr>
          <a:xfrm>
            <a:off x="6612850" y="18333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634" name="Google Shape;634;p63"/>
          <p:cNvSpPr/>
          <p:nvPr/>
        </p:nvSpPr>
        <p:spPr>
          <a:xfrm>
            <a:off x="6612850" y="21099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sp>
        <p:nvSpPr>
          <p:cNvPr id="635" name="Google Shape;635;p63"/>
          <p:cNvSpPr/>
          <p:nvPr/>
        </p:nvSpPr>
        <p:spPr>
          <a:xfrm>
            <a:off x="4036950" y="2899538"/>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36" name="Google Shape;636;p63"/>
          <p:cNvSpPr txBox="1"/>
          <p:nvPr/>
        </p:nvSpPr>
        <p:spPr>
          <a:xfrm>
            <a:off x="4166700" y="2928900"/>
            <a:ext cx="1648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&lt;Comment/&gt;</a:t>
            </a:r>
            <a:endParaRPr sz="1800" b="1">
              <a:solidFill>
                <a:srgbClr val="0A369D"/>
              </a:solidFill>
              <a:latin typeface="Roboto Mono"/>
              <a:ea typeface="Roboto Mono"/>
              <a:cs typeface="Roboto Mono"/>
              <a:sym typeface="Roboto Mono"/>
            </a:endParaRPr>
          </a:p>
        </p:txBody>
      </p:sp>
      <p:sp>
        <p:nvSpPr>
          <p:cNvPr id="637" name="Google Shape;637;p63"/>
          <p:cNvSpPr/>
          <p:nvPr/>
        </p:nvSpPr>
        <p:spPr>
          <a:xfrm>
            <a:off x="4220125" y="3394488"/>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0A369D"/>
              </a:solidFill>
              <a:latin typeface="Open Sans"/>
              <a:ea typeface="Open Sans"/>
              <a:cs typeface="Open Sans"/>
              <a:sym typeface="Open Sans"/>
            </a:endParaRPr>
          </a:p>
        </p:txBody>
      </p:sp>
      <p:sp>
        <p:nvSpPr>
          <p:cNvPr id="638" name="Google Shape;638;p63"/>
          <p:cNvSpPr/>
          <p:nvPr/>
        </p:nvSpPr>
        <p:spPr>
          <a:xfrm>
            <a:off x="6257800" y="3394488"/>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39" name="Google Shape;639;p63"/>
          <p:cNvSpPr txBox="1"/>
          <p:nvPr/>
        </p:nvSpPr>
        <p:spPr>
          <a:xfrm>
            <a:off x="4220113" y="33944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640" name="Google Shape;640;p63"/>
          <p:cNvSpPr txBox="1"/>
          <p:nvPr/>
        </p:nvSpPr>
        <p:spPr>
          <a:xfrm>
            <a:off x="6257813" y="33944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641" name="Google Shape;641;p63"/>
          <p:cNvSpPr txBox="1"/>
          <p:nvPr/>
        </p:nvSpPr>
        <p:spPr>
          <a:xfrm>
            <a:off x="4222050" y="3632600"/>
            <a:ext cx="149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A369D"/>
                </a:solidFill>
                <a:latin typeface="Roboto Mono"/>
                <a:ea typeface="Roboto Mono"/>
                <a:cs typeface="Roboto Mono"/>
                <a:sym typeface="Roboto Mono"/>
              </a:rPr>
              <a:t>comments[i]:</a:t>
            </a:r>
            <a:endParaRPr sz="1200">
              <a:solidFill>
                <a:srgbClr val="0A369D"/>
              </a:solidFill>
              <a:latin typeface="Roboto Mono"/>
              <a:ea typeface="Roboto Mono"/>
              <a:cs typeface="Roboto Mono"/>
              <a:sym typeface="Roboto Mono"/>
            </a:endParaRPr>
          </a:p>
        </p:txBody>
      </p:sp>
      <p:sp>
        <p:nvSpPr>
          <p:cNvPr id="642" name="Google Shape;642;p63"/>
          <p:cNvSpPr txBox="1"/>
          <p:nvPr/>
        </p:nvSpPr>
        <p:spPr>
          <a:xfrm>
            <a:off x="6711850" y="3769038"/>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643" name="Google Shape;643;p63"/>
          <p:cNvSpPr txBox="1"/>
          <p:nvPr/>
        </p:nvSpPr>
        <p:spPr>
          <a:xfrm>
            <a:off x="4273550" y="3876925"/>
            <a:ext cx="1652100" cy="738900"/>
          </a:xfrm>
          <a:prstGeom prst="rect">
            <a:avLst/>
          </a:prstGeom>
          <a:noFill/>
          <a:ln>
            <a:noFill/>
          </a:ln>
        </p:spPr>
        <p:txBody>
          <a:bodyPr spcFirstLastPara="1" wrap="square" lIns="91425" tIns="91425" rIns="91425" bIns="91425" anchor="t" anchorCtr="0">
            <a:spAutoFit/>
          </a:bodyPr>
          <a:lstStyle/>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author name</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comment content</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date posted</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profile picture</a:t>
            </a:r>
            <a:endParaRPr sz="900" b="1">
              <a:solidFill>
                <a:srgbClr val="0A369D"/>
              </a:solidFill>
              <a:latin typeface="Open Sans"/>
              <a:ea typeface="Open Sans"/>
              <a:cs typeface="Open Sans"/>
              <a:sym typeface="Open Sans"/>
            </a:endParaRPr>
          </a:p>
        </p:txBody>
      </p:sp>
      <p:cxnSp>
        <p:nvCxnSpPr>
          <p:cNvPr id="644" name="Google Shape;644;p63"/>
          <p:cNvCxnSpPr>
            <a:stCxn id="634" idx="2"/>
            <a:endCxn id="641" idx="0"/>
          </p:cNvCxnSpPr>
          <p:nvPr/>
        </p:nvCxnSpPr>
        <p:spPr>
          <a:xfrm rot="5400000">
            <a:off x="5446150" y="1908838"/>
            <a:ext cx="1245900" cy="2201400"/>
          </a:xfrm>
          <a:prstGeom prst="curvedConnector3">
            <a:avLst>
              <a:gd name="adj1" fmla="val 58962"/>
            </a:avLst>
          </a:prstGeom>
          <a:noFill/>
          <a:ln w="19050" cap="flat" cmpd="sng">
            <a:solidFill>
              <a:srgbClr val="F95458"/>
            </a:solidFill>
            <a:prstDash val="dash"/>
            <a:round/>
            <a:headEnd type="none" w="med" len="med"/>
            <a:tailEnd type="triangle" w="med" len="med"/>
          </a:ln>
        </p:spPr>
      </p:cxnSp>
      <p:sp>
        <p:nvSpPr>
          <p:cNvPr id="645" name="Google Shape;645;p63"/>
          <p:cNvSpPr txBox="1"/>
          <p:nvPr/>
        </p:nvSpPr>
        <p:spPr>
          <a:xfrm>
            <a:off x="8413950" y="3632600"/>
            <a:ext cx="796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a:t>
            </a:r>
            <a:endParaRPr sz="1800" b="1">
              <a:solidFill>
                <a:srgbClr val="0A369D"/>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cxnSp>
        <p:nvCxnSpPr>
          <p:cNvPr id="651" name="Google Shape;651;p64"/>
          <p:cNvCxnSpPr>
            <a:stCxn id="652" idx="2"/>
            <a:endCxn id="653"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cxnSp>
        <p:nvCxnSpPr>
          <p:cNvPr id="654" name="Google Shape;654;p64"/>
          <p:cNvCxnSpPr>
            <a:stCxn id="652" idx="2"/>
            <a:endCxn id="655"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656" name="Google Shape;656;p64"/>
          <p:cNvSpPr/>
          <p:nvPr/>
        </p:nvSpPr>
        <p:spPr>
          <a:xfrm>
            <a:off x="4036950" y="740713"/>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57" name="Google Shape;657;p64"/>
          <p:cNvSpPr txBox="1"/>
          <p:nvPr/>
        </p:nvSpPr>
        <p:spPr>
          <a:xfrm>
            <a:off x="4166700" y="770063"/>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658" name="Google Shape;658;p64"/>
          <p:cNvSpPr/>
          <p:nvPr/>
        </p:nvSpPr>
        <p:spPr>
          <a:xfrm>
            <a:off x="4220125" y="1235663"/>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59" name="Google Shape;659;p64"/>
          <p:cNvSpPr/>
          <p:nvPr/>
        </p:nvSpPr>
        <p:spPr>
          <a:xfrm>
            <a:off x="6257800" y="1235663"/>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60" name="Google Shape;660;p64"/>
          <p:cNvSpPr txBox="1"/>
          <p:nvPr/>
        </p:nvSpPr>
        <p:spPr>
          <a:xfrm>
            <a:off x="42201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661" name="Google Shape;661;p64"/>
          <p:cNvSpPr txBox="1"/>
          <p:nvPr/>
        </p:nvSpPr>
        <p:spPr>
          <a:xfrm>
            <a:off x="6257813" y="1235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662" name="Google Shape;662;p64"/>
          <p:cNvSpPr txBox="1"/>
          <p:nvPr/>
        </p:nvSpPr>
        <p:spPr>
          <a:xfrm>
            <a:off x="4674175" y="1610213"/>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663" name="Google Shape;663;p64"/>
          <p:cNvSpPr/>
          <p:nvPr/>
        </p:nvSpPr>
        <p:spPr>
          <a:xfrm>
            <a:off x="6612850" y="15567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664" name="Google Shape;664;p64"/>
          <p:cNvSpPr/>
          <p:nvPr/>
        </p:nvSpPr>
        <p:spPr>
          <a:xfrm>
            <a:off x="6612850" y="18333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665" name="Google Shape;665;p64"/>
          <p:cNvSpPr/>
          <p:nvPr/>
        </p:nvSpPr>
        <p:spPr>
          <a:xfrm>
            <a:off x="6612850" y="21099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sp>
        <p:nvSpPr>
          <p:cNvPr id="666" name="Google Shape;666;p64"/>
          <p:cNvSpPr/>
          <p:nvPr/>
        </p:nvSpPr>
        <p:spPr>
          <a:xfrm>
            <a:off x="4036950" y="2899538"/>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67" name="Google Shape;667;p64"/>
          <p:cNvSpPr txBox="1"/>
          <p:nvPr/>
        </p:nvSpPr>
        <p:spPr>
          <a:xfrm>
            <a:off x="4166700" y="2928900"/>
            <a:ext cx="1648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&lt;Comment/&gt;</a:t>
            </a:r>
            <a:endParaRPr sz="1800" b="1">
              <a:solidFill>
                <a:srgbClr val="0A369D"/>
              </a:solidFill>
              <a:latin typeface="Roboto Mono"/>
              <a:ea typeface="Roboto Mono"/>
              <a:cs typeface="Roboto Mono"/>
              <a:sym typeface="Roboto Mono"/>
            </a:endParaRPr>
          </a:p>
        </p:txBody>
      </p:sp>
      <p:sp>
        <p:nvSpPr>
          <p:cNvPr id="668" name="Google Shape;668;p64"/>
          <p:cNvSpPr/>
          <p:nvPr/>
        </p:nvSpPr>
        <p:spPr>
          <a:xfrm>
            <a:off x="4220125" y="3394488"/>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0A369D"/>
              </a:solidFill>
              <a:latin typeface="Open Sans"/>
              <a:ea typeface="Open Sans"/>
              <a:cs typeface="Open Sans"/>
              <a:sym typeface="Open Sans"/>
            </a:endParaRPr>
          </a:p>
        </p:txBody>
      </p:sp>
      <p:sp>
        <p:nvSpPr>
          <p:cNvPr id="669" name="Google Shape;669;p64"/>
          <p:cNvSpPr/>
          <p:nvPr/>
        </p:nvSpPr>
        <p:spPr>
          <a:xfrm>
            <a:off x="6257800" y="3394488"/>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670" name="Google Shape;670;p64"/>
          <p:cNvSpPr txBox="1"/>
          <p:nvPr/>
        </p:nvSpPr>
        <p:spPr>
          <a:xfrm>
            <a:off x="4220113" y="33944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671" name="Google Shape;671;p64"/>
          <p:cNvSpPr txBox="1"/>
          <p:nvPr/>
        </p:nvSpPr>
        <p:spPr>
          <a:xfrm>
            <a:off x="6257813" y="33944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672" name="Google Shape;672;p64"/>
          <p:cNvSpPr txBox="1"/>
          <p:nvPr/>
        </p:nvSpPr>
        <p:spPr>
          <a:xfrm>
            <a:off x="4222050" y="3632600"/>
            <a:ext cx="149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A369D"/>
                </a:solidFill>
                <a:latin typeface="Roboto Mono"/>
                <a:ea typeface="Roboto Mono"/>
                <a:cs typeface="Roboto Mono"/>
                <a:sym typeface="Roboto Mono"/>
              </a:rPr>
              <a:t>comments[i]:</a:t>
            </a:r>
            <a:endParaRPr sz="1200">
              <a:solidFill>
                <a:srgbClr val="0A369D"/>
              </a:solidFill>
              <a:latin typeface="Roboto Mono"/>
              <a:ea typeface="Roboto Mono"/>
              <a:cs typeface="Roboto Mono"/>
              <a:sym typeface="Roboto Mono"/>
            </a:endParaRPr>
          </a:p>
        </p:txBody>
      </p:sp>
      <p:sp>
        <p:nvSpPr>
          <p:cNvPr id="673" name="Google Shape;673;p64"/>
          <p:cNvSpPr txBox="1"/>
          <p:nvPr/>
        </p:nvSpPr>
        <p:spPr>
          <a:xfrm>
            <a:off x="6711850" y="3769038"/>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674" name="Google Shape;674;p64"/>
          <p:cNvSpPr txBox="1"/>
          <p:nvPr/>
        </p:nvSpPr>
        <p:spPr>
          <a:xfrm>
            <a:off x="4273550" y="3876925"/>
            <a:ext cx="1652100" cy="738900"/>
          </a:xfrm>
          <a:prstGeom prst="rect">
            <a:avLst/>
          </a:prstGeom>
          <a:noFill/>
          <a:ln>
            <a:noFill/>
          </a:ln>
        </p:spPr>
        <p:txBody>
          <a:bodyPr spcFirstLastPara="1" wrap="square" lIns="91425" tIns="91425" rIns="91425" bIns="91425" anchor="t" anchorCtr="0">
            <a:spAutoFit/>
          </a:bodyPr>
          <a:lstStyle/>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author name</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comment content</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date posted</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profile picture</a:t>
            </a:r>
            <a:endParaRPr sz="900" b="1">
              <a:solidFill>
                <a:srgbClr val="0A369D"/>
              </a:solidFill>
              <a:latin typeface="Open Sans"/>
              <a:ea typeface="Open Sans"/>
              <a:cs typeface="Open Sans"/>
              <a:sym typeface="Open Sans"/>
            </a:endParaRPr>
          </a:p>
        </p:txBody>
      </p:sp>
      <p:cxnSp>
        <p:nvCxnSpPr>
          <p:cNvPr id="675" name="Google Shape;675;p64"/>
          <p:cNvCxnSpPr>
            <a:stCxn id="665" idx="2"/>
            <a:endCxn id="672" idx="0"/>
          </p:cNvCxnSpPr>
          <p:nvPr/>
        </p:nvCxnSpPr>
        <p:spPr>
          <a:xfrm rot="5400000">
            <a:off x="5446150" y="1908838"/>
            <a:ext cx="1245900" cy="2201400"/>
          </a:xfrm>
          <a:prstGeom prst="curvedConnector3">
            <a:avLst>
              <a:gd name="adj1" fmla="val 58962"/>
            </a:avLst>
          </a:prstGeom>
          <a:noFill/>
          <a:ln w="19050" cap="flat" cmpd="sng">
            <a:solidFill>
              <a:srgbClr val="F95458"/>
            </a:solidFill>
            <a:prstDash val="dash"/>
            <a:round/>
            <a:headEnd type="none" w="med" len="med"/>
            <a:tailEnd type="triangle" w="med" len="med"/>
          </a:ln>
        </p:spPr>
      </p:cxnSp>
      <p:sp>
        <p:nvSpPr>
          <p:cNvPr id="676" name="Google Shape;676;p64"/>
          <p:cNvSpPr txBox="1"/>
          <p:nvPr/>
        </p:nvSpPr>
        <p:spPr>
          <a:xfrm>
            <a:off x="8413950" y="3632600"/>
            <a:ext cx="796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a:t>
            </a:r>
            <a:endParaRPr sz="1800" b="1">
              <a:solidFill>
                <a:srgbClr val="0A369D"/>
              </a:solidFill>
              <a:latin typeface="Roboto Mono"/>
              <a:ea typeface="Roboto Mono"/>
              <a:cs typeface="Roboto Mono"/>
              <a:sym typeface="Roboto Mono"/>
            </a:endParaRPr>
          </a:p>
        </p:txBody>
      </p:sp>
      <p:sp>
        <p:nvSpPr>
          <p:cNvPr id="677" name="Google Shape;677;p64"/>
          <p:cNvSpPr txBox="1">
            <a:spLocks noGrp="1"/>
          </p:cNvSpPr>
          <p:nvPr>
            <p:ph type="title"/>
          </p:nvPr>
        </p:nvSpPr>
        <p:spPr>
          <a:xfrm>
            <a:off x="319350" y="650425"/>
            <a:ext cx="3595500" cy="1925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396DFF"/>
                </a:solidFill>
                <a:latin typeface="Open Sans"/>
                <a:ea typeface="Open Sans"/>
                <a:cs typeface="Open Sans"/>
                <a:sym typeface="Open Sans"/>
              </a:rPr>
              <a:t>Why do we keep comment data in </a:t>
            </a:r>
            <a:r>
              <a:rPr lang="en" sz="2400" b="1">
                <a:solidFill>
                  <a:srgbClr val="396DFF"/>
                </a:solidFill>
                <a:latin typeface="Open Sans"/>
                <a:ea typeface="Open Sans"/>
                <a:cs typeface="Open Sans"/>
                <a:sym typeface="Open Sans"/>
              </a:rPr>
              <a:t>&lt;Post/&gt;</a:t>
            </a:r>
            <a:r>
              <a:rPr lang="en" sz="2400">
                <a:solidFill>
                  <a:srgbClr val="396DFF"/>
                </a:solidFill>
                <a:latin typeface="Open Sans"/>
                <a:ea typeface="Open Sans"/>
                <a:cs typeface="Open Sans"/>
                <a:sym typeface="Open Sans"/>
              </a:rPr>
              <a:t>’s state and not </a:t>
            </a:r>
            <a:r>
              <a:rPr lang="en" sz="2400" b="1">
                <a:solidFill>
                  <a:srgbClr val="396DFF"/>
                </a:solidFill>
                <a:latin typeface="Open Sans"/>
                <a:ea typeface="Open Sans"/>
                <a:cs typeface="Open Sans"/>
                <a:sym typeface="Open Sans"/>
              </a:rPr>
              <a:t>&lt;Comment/&gt;</a:t>
            </a:r>
            <a:r>
              <a:rPr lang="en" sz="2400">
                <a:solidFill>
                  <a:srgbClr val="396DFF"/>
                </a:solidFill>
                <a:latin typeface="Open Sans"/>
                <a:ea typeface="Open Sans"/>
                <a:cs typeface="Open Sans"/>
                <a:sym typeface="Open Sans"/>
              </a:rPr>
              <a:t>’s state?</a:t>
            </a:r>
            <a:endParaRPr sz="2400" b="1">
              <a:solidFill>
                <a:srgbClr val="396DFF"/>
              </a:solidFill>
              <a:latin typeface="Open Sans"/>
              <a:ea typeface="Open Sans"/>
              <a:cs typeface="Open Sans"/>
              <a:sym typeface="Open Sans"/>
            </a:endParaRPr>
          </a:p>
        </p:txBody>
      </p:sp>
      <p:sp>
        <p:nvSpPr>
          <p:cNvPr id="678" name="Google Shape;678;p64"/>
          <p:cNvSpPr txBox="1">
            <a:spLocks noGrp="1"/>
          </p:cNvSpPr>
          <p:nvPr>
            <p:ph type="title"/>
          </p:nvPr>
        </p:nvSpPr>
        <p:spPr>
          <a:xfrm>
            <a:off x="319350" y="2576125"/>
            <a:ext cx="3542100" cy="1725600"/>
          </a:xfrm>
          <a:prstGeom prst="rect">
            <a:avLst/>
          </a:prstGeom>
        </p:spPr>
        <p:txBody>
          <a:bodyPr spcFirstLastPara="1" wrap="square" lIns="91425" tIns="91425" rIns="91425" bIns="91425" anchor="ctr" anchorCtr="0">
            <a:noAutofit/>
          </a:bodyPr>
          <a:lstStyle/>
          <a:p>
            <a:pPr marL="457200" marR="0" lvl="0" indent="0" algn="l" rtl="0">
              <a:lnSpc>
                <a:spcPct val="100000"/>
              </a:lnSpc>
              <a:spcBef>
                <a:spcPts val="0"/>
              </a:spcBef>
              <a:spcAft>
                <a:spcPts val="1000"/>
              </a:spcAft>
              <a:buNone/>
            </a:pPr>
            <a:r>
              <a:rPr lang="en" sz="1900">
                <a:solidFill>
                  <a:srgbClr val="0A369D"/>
                </a:solidFill>
                <a:latin typeface="Open Sans"/>
                <a:ea typeface="Open Sans"/>
                <a:cs typeface="Open Sans"/>
                <a:sym typeface="Open Sans"/>
              </a:rPr>
              <a:t>→ Allows us to control </a:t>
            </a:r>
            <a:r>
              <a:rPr lang="en" sz="1900" b="1">
                <a:solidFill>
                  <a:srgbClr val="0A369D"/>
                </a:solidFill>
                <a:latin typeface="Open Sans"/>
                <a:ea typeface="Open Sans"/>
                <a:cs typeface="Open Sans"/>
                <a:sym typeface="Open Sans"/>
              </a:rPr>
              <a:t>which comments</a:t>
            </a:r>
            <a:r>
              <a:rPr lang="en" sz="1900">
                <a:solidFill>
                  <a:srgbClr val="0A369D"/>
                </a:solidFill>
                <a:latin typeface="Open Sans"/>
                <a:ea typeface="Open Sans"/>
                <a:cs typeface="Open Sans"/>
                <a:sym typeface="Open Sans"/>
              </a:rPr>
              <a:t> are displayed under the post</a:t>
            </a:r>
            <a:endParaRPr sz="1900" b="1">
              <a:solidFill>
                <a:srgbClr val="0A369D"/>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5"/>
          <p:cNvSpPr txBox="1">
            <a:spLocks noGrp="1"/>
          </p:cNvSpPr>
          <p:nvPr>
            <p:ph type="sldNum" idx="12"/>
          </p:nvPr>
        </p:nvSpPr>
        <p:spPr>
          <a:xfrm>
            <a:off x="8472458" y="45572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684" name="Google Shape;684;p65"/>
          <p:cNvSpPr/>
          <p:nvPr/>
        </p:nvSpPr>
        <p:spPr>
          <a:xfrm>
            <a:off x="4845850" y="1075875"/>
            <a:ext cx="3626700" cy="11877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685" name="Google Shape;685;p65"/>
          <p:cNvSpPr txBox="1"/>
          <p:nvPr/>
        </p:nvSpPr>
        <p:spPr>
          <a:xfrm>
            <a:off x="4956350" y="1100873"/>
            <a:ext cx="14037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A369D"/>
                </a:solidFill>
                <a:latin typeface="Roboto Mono"/>
                <a:ea typeface="Roboto Mono"/>
                <a:cs typeface="Roboto Mono"/>
                <a:sym typeface="Roboto Mono"/>
              </a:rPr>
              <a:t>&lt;Comment/&gt;</a:t>
            </a:r>
            <a:endParaRPr sz="1600" b="1">
              <a:solidFill>
                <a:srgbClr val="0A369D"/>
              </a:solidFill>
              <a:latin typeface="Roboto Mono"/>
              <a:ea typeface="Roboto Mono"/>
              <a:cs typeface="Roboto Mono"/>
              <a:sym typeface="Roboto Mono"/>
            </a:endParaRPr>
          </a:p>
        </p:txBody>
      </p:sp>
      <p:sp>
        <p:nvSpPr>
          <p:cNvPr id="686" name="Google Shape;686;p65"/>
          <p:cNvSpPr/>
          <p:nvPr/>
        </p:nvSpPr>
        <p:spPr>
          <a:xfrm>
            <a:off x="5001850" y="1497399"/>
            <a:ext cx="1553400" cy="5727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0A369D"/>
              </a:solidFill>
              <a:latin typeface="Open Sans"/>
              <a:ea typeface="Open Sans"/>
              <a:cs typeface="Open Sans"/>
              <a:sym typeface="Open Sans"/>
            </a:endParaRPr>
          </a:p>
        </p:txBody>
      </p:sp>
      <p:sp>
        <p:nvSpPr>
          <p:cNvPr id="687" name="Google Shape;687;p65"/>
          <p:cNvSpPr/>
          <p:nvPr/>
        </p:nvSpPr>
        <p:spPr>
          <a:xfrm>
            <a:off x="6737221" y="1497399"/>
            <a:ext cx="1553400" cy="5727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688" name="Google Shape;688;p65"/>
          <p:cNvSpPr txBox="1"/>
          <p:nvPr/>
        </p:nvSpPr>
        <p:spPr>
          <a:xfrm>
            <a:off x="5001839" y="14973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Props</a:t>
            </a:r>
            <a:endParaRPr sz="1200" b="1">
              <a:solidFill>
                <a:srgbClr val="0A369D"/>
              </a:solidFill>
              <a:latin typeface="Open Sans"/>
              <a:ea typeface="Open Sans"/>
              <a:cs typeface="Open Sans"/>
              <a:sym typeface="Open Sans"/>
            </a:endParaRPr>
          </a:p>
        </p:txBody>
      </p:sp>
      <p:sp>
        <p:nvSpPr>
          <p:cNvPr id="689" name="Google Shape;689;p65"/>
          <p:cNvSpPr txBox="1"/>
          <p:nvPr/>
        </p:nvSpPr>
        <p:spPr>
          <a:xfrm>
            <a:off x="6737227" y="14973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State</a:t>
            </a:r>
            <a:endParaRPr sz="1200" b="1">
              <a:solidFill>
                <a:srgbClr val="0A369D"/>
              </a:solidFill>
              <a:latin typeface="Open Sans"/>
              <a:ea typeface="Open Sans"/>
              <a:cs typeface="Open Sans"/>
              <a:sym typeface="Open Sans"/>
            </a:endParaRPr>
          </a:p>
        </p:txBody>
      </p:sp>
      <p:sp>
        <p:nvSpPr>
          <p:cNvPr id="690" name="Google Shape;690;p65"/>
          <p:cNvSpPr txBox="1"/>
          <p:nvPr/>
        </p:nvSpPr>
        <p:spPr>
          <a:xfrm>
            <a:off x="5003489" y="17001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comments[</a:t>
            </a:r>
            <a:r>
              <a:rPr lang="en" sz="1000" b="1">
                <a:solidFill>
                  <a:srgbClr val="F95458"/>
                </a:solidFill>
                <a:latin typeface="Roboto Mono"/>
                <a:ea typeface="Roboto Mono"/>
                <a:cs typeface="Roboto Mono"/>
                <a:sym typeface="Roboto Mono"/>
              </a:rPr>
              <a:t>0</a:t>
            </a:r>
            <a:r>
              <a:rPr lang="en" sz="1000">
                <a:solidFill>
                  <a:srgbClr val="0A369D"/>
                </a:solidFill>
                <a:latin typeface="Roboto Mono"/>
                <a:ea typeface="Roboto Mono"/>
                <a:cs typeface="Roboto Mono"/>
                <a:sym typeface="Roboto Mono"/>
              </a:rPr>
              <a:t>]</a:t>
            </a:r>
            <a:endParaRPr sz="1000">
              <a:solidFill>
                <a:srgbClr val="0A369D"/>
              </a:solidFill>
              <a:latin typeface="Roboto Mono"/>
              <a:ea typeface="Roboto Mono"/>
              <a:cs typeface="Roboto Mono"/>
              <a:sym typeface="Roboto Mono"/>
            </a:endParaRPr>
          </a:p>
        </p:txBody>
      </p:sp>
      <p:sp>
        <p:nvSpPr>
          <p:cNvPr id="691" name="Google Shape;691;p65"/>
          <p:cNvSpPr txBox="1">
            <a:spLocks noGrp="1"/>
          </p:cNvSpPr>
          <p:nvPr>
            <p:ph type="title"/>
          </p:nvPr>
        </p:nvSpPr>
        <p:spPr>
          <a:xfrm>
            <a:off x="311700" y="445025"/>
            <a:ext cx="64002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Motivating Example: </a:t>
            </a:r>
            <a:r>
              <a:rPr lang="en" sz="2800" b="1">
                <a:solidFill>
                  <a:srgbClr val="396DFF"/>
                </a:solidFill>
                <a:latin typeface="Proxima Nova"/>
                <a:ea typeface="Proxima Nova"/>
                <a:cs typeface="Proxima Nova"/>
                <a:sym typeface="Proxima Nova"/>
              </a:rPr>
              <a:t>Mutating State  </a:t>
            </a:r>
            <a:endParaRPr sz="2800" b="1">
              <a:solidFill>
                <a:srgbClr val="396DFF"/>
              </a:solidFill>
              <a:latin typeface="Proxima Nova"/>
              <a:ea typeface="Proxima Nova"/>
              <a:cs typeface="Proxima Nova"/>
              <a:sym typeface="Proxima Nova"/>
            </a:endParaRPr>
          </a:p>
        </p:txBody>
      </p:sp>
      <p:sp>
        <p:nvSpPr>
          <p:cNvPr id="692" name="Google Shape;692;p65"/>
          <p:cNvSpPr txBox="1"/>
          <p:nvPr/>
        </p:nvSpPr>
        <p:spPr>
          <a:xfrm>
            <a:off x="6737214" y="17001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None</a:t>
            </a:r>
            <a:endParaRPr sz="1000">
              <a:solidFill>
                <a:srgbClr val="0A369D"/>
              </a:solidFill>
              <a:latin typeface="Roboto Mono"/>
              <a:ea typeface="Roboto Mono"/>
              <a:cs typeface="Roboto Mono"/>
              <a:sym typeface="Roboto Mono"/>
            </a:endParaRPr>
          </a:p>
        </p:txBody>
      </p:sp>
      <p:sp>
        <p:nvSpPr>
          <p:cNvPr id="693" name="Google Shape;693;p65"/>
          <p:cNvSpPr/>
          <p:nvPr/>
        </p:nvSpPr>
        <p:spPr>
          <a:xfrm>
            <a:off x="4845850" y="2373675"/>
            <a:ext cx="3626700" cy="11877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694" name="Google Shape;694;p65"/>
          <p:cNvSpPr txBox="1"/>
          <p:nvPr/>
        </p:nvSpPr>
        <p:spPr>
          <a:xfrm>
            <a:off x="4956350" y="2398673"/>
            <a:ext cx="14037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A369D"/>
                </a:solidFill>
                <a:latin typeface="Roboto Mono"/>
                <a:ea typeface="Roboto Mono"/>
                <a:cs typeface="Roboto Mono"/>
                <a:sym typeface="Roboto Mono"/>
              </a:rPr>
              <a:t>&lt;Comment/&gt;</a:t>
            </a:r>
            <a:endParaRPr sz="1600" b="1">
              <a:solidFill>
                <a:srgbClr val="0A369D"/>
              </a:solidFill>
              <a:latin typeface="Roboto Mono"/>
              <a:ea typeface="Roboto Mono"/>
              <a:cs typeface="Roboto Mono"/>
              <a:sym typeface="Roboto Mono"/>
            </a:endParaRPr>
          </a:p>
        </p:txBody>
      </p:sp>
      <p:sp>
        <p:nvSpPr>
          <p:cNvPr id="695" name="Google Shape;695;p65"/>
          <p:cNvSpPr/>
          <p:nvPr/>
        </p:nvSpPr>
        <p:spPr>
          <a:xfrm>
            <a:off x="5001850" y="2795199"/>
            <a:ext cx="1553400" cy="5727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0A369D"/>
              </a:solidFill>
              <a:latin typeface="Open Sans"/>
              <a:ea typeface="Open Sans"/>
              <a:cs typeface="Open Sans"/>
              <a:sym typeface="Open Sans"/>
            </a:endParaRPr>
          </a:p>
        </p:txBody>
      </p:sp>
      <p:sp>
        <p:nvSpPr>
          <p:cNvPr id="696" name="Google Shape;696;p65"/>
          <p:cNvSpPr/>
          <p:nvPr/>
        </p:nvSpPr>
        <p:spPr>
          <a:xfrm>
            <a:off x="6737221" y="2795199"/>
            <a:ext cx="1553400" cy="5727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697" name="Google Shape;697;p65"/>
          <p:cNvSpPr txBox="1"/>
          <p:nvPr/>
        </p:nvSpPr>
        <p:spPr>
          <a:xfrm>
            <a:off x="5001839" y="27951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Props</a:t>
            </a:r>
            <a:endParaRPr sz="1200" b="1">
              <a:solidFill>
                <a:srgbClr val="0A369D"/>
              </a:solidFill>
              <a:latin typeface="Open Sans"/>
              <a:ea typeface="Open Sans"/>
              <a:cs typeface="Open Sans"/>
              <a:sym typeface="Open Sans"/>
            </a:endParaRPr>
          </a:p>
        </p:txBody>
      </p:sp>
      <p:sp>
        <p:nvSpPr>
          <p:cNvPr id="698" name="Google Shape;698;p65"/>
          <p:cNvSpPr txBox="1"/>
          <p:nvPr/>
        </p:nvSpPr>
        <p:spPr>
          <a:xfrm>
            <a:off x="6737227" y="27951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State</a:t>
            </a:r>
            <a:endParaRPr sz="1200" b="1">
              <a:solidFill>
                <a:srgbClr val="0A369D"/>
              </a:solidFill>
              <a:latin typeface="Open Sans"/>
              <a:ea typeface="Open Sans"/>
              <a:cs typeface="Open Sans"/>
              <a:sym typeface="Open Sans"/>
            </a:endParaRPr>
          </a:p>
        </p:txBody>
      </p:sp>
      <p:sp>
        <p:nvSpPr>
          <p:cNvPr id="699" name="Google Shape;699;p65"/>
          <p:cNvSpPr txBox="1"/>
          <p:nvPr/>
        </p:nvSpPr>
        <p:spPr>
          <a:xfrm>
            <a:off x="5003489" y="29979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comments[</a:t>
            </a:r>
            <a:r>
              <a:rPr lang="en" sz="1000" b="1">
                <a:solidFill>
                  <a:srgbClr val="F95458"/>
                </a:solidFill>
                <a:latin typeface="Roboto Mono"/>
                <a:ea typeface="Roboto Mono"/>
                <a:cs typeface="Roboto Mono"/>
                <a:sym typeface="Roboto Mono"/>
              </a:rPr>
              <a:t>1</a:t>
            </a:r>
            <a:r>
              <a:rPr lang="en" sz="1000">
                <a:solidFill>
                  <a:srgbClr val="0A369D"/>
                </a:solidFill>
                <a:latin typeface="Roboto Mono"/>
                <a:ea typeface="Roboto Mono"/>
                <a:cs typeface="Roboto Mono"/>
                <a:sym typeface="Roboto Mono"/>
              </a:rPr>
              <a:t>]</a:t>
            </a:r>
            <a:endParaRPr sz="1000">
              <a:solidFill>
                <a:srgbClr val="0A369D"/>
              </a:solidFill>
              <a:latin typeface="Roboto Mono"/>
              <a:ea typeface="Roboto Mono"/>
              <a:cs typeface="Roboto Mono"/>
              <a:sym typeface="Roboto Mono"/>
            </a:endParaRPr>
          </a:p>
        </p:txBody>
      </p:sp>
      <p:sp>
        <p:nvSpPr>
          <p:cNvPr id="700" name="Google Shape;700;p65"/>
          <p:cNvSpPr txBox="1"/>
          <p:nvPr/>
        </p:nvSpPr>
        <p:spPr>
          <a:xfrm>
            <a:off x="6737214" y="29979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None</a:t>
            </a:r>
            <a:endParaRPr sz="1000">
              <a:solidFill>
                <a:srgbClr val="0A369D"/>
              </a:solidFill>
              <a:latin typeface="Roboto Mono"/>
              <a:ea typeface="Roboto Mono"/>
              <a:cs typeface="Roboto Mono"/>
              <a:sym typeface="Roboto Mono"/>
            </a:endParaRPr>
          </a:p>
        </p:txBody>
      </p:sp>
      <p:sp>
        <p:nvSpPr>
          <p:cNvPr id="701" name="Google Shape;701;p65"/>
          <p:cNvSpPr/>
          <p:nvPr/>
        </p:nvSpPr>
        <p:spPr>
          <a:xfrm>
            <a:off x="160250" y="1654038"/>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02" name="Google Shape;702;p65"/>
          <p:cNvSpPr txBox="1"/>
          <p:nvPr/>
        </p:nvSpPr>
        <p:spPr>
          <a:xfrm>
            <a:off x="290000" y="1683388"/>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703" name="Google Shape;703;p65"/>
          <p:cNvSpPr/>
          <p:nvPr/>
        </p:nvSpPr>
        <p:spPr>
          <a:xfrm>
            <a:off x="343425" y="2148988"/>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04" name="Google Shape;704;p65"/>
          <p:cNvSpPr/>
          <p:nvPr/>
        </p:nvSpPr>
        <p:spPr>
          <a:xfrm>
            <a:off x="2381100" y="2148988"/>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05" name="Google Shape;705;p65"/>
          <p:cNvSpPr txBox="1"/>
          <p:nvPr/>
        </p:nvSpPr>
        <p:spPr>
          <a:xfrm>
            <a:off x="343413" y="21489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cxnSp>
        <p:nvCxnSpPr>
          <p:cNvPr id="706" name="Google Shape;706;p65"/>
          <p:cNvCxnSpPr>
            <a:stCxn id="707" idx="3"/>
            <a:endCxn id="699" idx="1"/>
          </p:cNvCxnSpPr>
          <p:nvPr/>
        </p:nvCxnSpPr>
        <p:spPr>
          <a:xfrm>
            <a:off x="3850050" y="2885013"/>
            <a:ext cx="1153500" cy="282300"/>
          </a:xfrm>
          <a:prstGeom prst="curvedConnector3">
            <a:avLst>
              <a:gd name="adj1" fmla="val 49997"/>
            </a:avLst>
          </a:prstGeom>
          <a:noFill/>
          <a:ln w="19050" cap="flat" cmpd="sng">
            <a:solidFill>
              <a:srgbClr val="F95458"/>
            </a:solidFill>
            <a:prstDash val="dash"/>
            <a:round/>
            <a:headEnd type="none" w="med" len="med"/>
            <a:tailEnd type="triangle" w="med" len="med"/>
          </a:ln>
        </p:spPr>
      </p:cxnSp>
      <p:sp>
        <p:nvSpPr>
          <p:cNvPr id="708" name="Google Shape;708;p65"/>
          <p:cNvSpPr txBox="1"/>
          <p:nvPr/>
        </p:nvSpPr>
        <p:spPr>
          <a:xfrm>
            <a:off x="2381113" y="21489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709" name="Google Shape;709;p65"/>
          <p:cNvSpPr txBox="1"/>
          <p:nvPr/>
        </p:nvSpPr>
        <p:spPr>
          <a:xfrm>
            <a:off x="797475" y="2523538"/>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710" name="Google Shape;710;p65"/>
          <p:cNvSpPr/>
          <p:nvPr/>
        </p:nvSpPr>
        <p:spPr>
          <a:xfrm>
            <a:off x="2736150" y="247011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cxnSp>
        <p:nvCxnSpPr>
          <p:cNvPr id="711" name="Google Shape;711;p65"/>
          <p:cNvCxnSpPr>
            <a:stCxn id="710" idx="3"/>
            <a:endCxn id="690" idx="1"/>
          </p:cNvCxnSpPr>
          <p:nvPr/>
        </p:nvCxnSpPr>
        <p:spPr>
          <a:xfrm rot="10800000" flipH="1">
            <a:off x="3850050" y="1869513"/>
            <a:ext cx="1153500" cy="738900"/>
          </a:xfrm>
          <a:prstGeom prst="curvedConnector3">
            <a:avLst>
              <a:gd name="adj1" fmla="val 49997"/>
            </a:avLst>
          </a:prstGeom>
          <a:noFill/>
          <a:ln w="19050" cap="flat" cmpd="sng">
            <a:solidFill>
              <a:srgbClr val="F95458"/>
            </a:solidFill>
            <a:prstDash val="dash"/>
            <a:round/>
            <a:headEnd type="none" w="med" len="med"/>
            <a:tailEnd type="triangle" w="med" len="med"/>
          </a:ln>
        </p:spPr>
      </p:cxnSp>
      <p:sp>
        <p:nvSpPr>
          <p:cNvPr id="707" name="Google Shape;707;p65"/>
          <p:cNvSpPr/>
          <p:nvPr/>
        </p:nvSpPr>
        <p:spPr>
          <a:xfrm>
            <a:off x="2736150" y="274671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46" name="Google Shape;146;p30"/>
          <p:cNvGrpSpPr/>
          <p:nvPr/>
        </p:nvGrpSpPr>
        <p:grpSpPr>
          <a:xfrm>
            <a:off x="386350" y="-52125"/>
            <a:ext cx="4158225" cy="5195700"/>
            <a:chOff x="455600" y="-38275"/>
            <a:chExt cx="4158225" cy="5195700"/>
          </a:xfrm>
        </p:grpSpPr>
        <p:sp>
          <p:nvSpPr>
            <p:cNvPr id="147" name="Google Shape;147;p30"/>
            <p:cNvSpPr txBox="1"/>
            <p:nvPr/>
          </p:nvSpPr>
          <p:spPr>
            <a:xfrm>
              <a:off x="472925" y="-38275"/>
              <a:ext cx="4140900" cy="5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 class="friendsSection"&gt;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class="friends-header"&gt;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&lt;h3&gt;Friends&lt;/h3&gt;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&lt;a href="allfriends.html"&gt;See all friends&lt;/a&gt;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&lt;p&gt;102 mutual friends&lt;/p&gt;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class=”friends-images”&gt;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&lt;img src=”jaesung-yoo.png” /&gt;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&lt;/div&gt;</a:t>
              </a:r>
              <a:endParaRPr sz="800" b="1">
                <a:solidFill>
                  <a:schemeClr val="dk1"/>
                </a:solidFill>
                <a:latin typeface="Consolas"/>
                <a:ea typeface="Consolas"/>
                <a:cs typeface="Consolas"/>
                <a:sym typeface="Consolas"/>
              </a:endParaRPr>
            </a:p>
          </p:txBody>
        </p:sp>
        <p:sp>
          <p:nvSpPr>
            <p:cNvPr id="148" name="Google Shape;148;p30"/>
            <p:cNvSpPr txBox="1"/>
            <p:nvPr/>
          </p:nvSpPr>
          <p:spPr>
            <a:xfrm>
              <a:off x="455600" y="2195924"/>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Courier New"/>
                <a:ea typeface="Courier New"/>
                <a:cs typeface="Courier New"/>
                <a:sym typeface="Courier New"/>
              </a:endParaRPr>
            </a:p>
          </p:txBody>
        </p:sp>
      </p:grpSp>
      <p:pic>
        <p:nvPicPr>
          <p:cNvPr id="149" name="Google Shape;149;p30"/>
          <p:cNvPicPr preferRelativeResize="0"/>
          <p:nvPr/>
        </p:nvPicPr>
        <p:blipFill rotWithShape="1">
          <a:blip r:embed="rId3">
            <a:alphaModFix/>
          </a:blip>
          <a:srcRect l="14789" r="10777"/>
          <a:stretch/>
        </p:blipFill>
        <p:spPr>
          <a:xfrm>
            <a:off x="4426000" y="333100"/>
            <a:ext cx="4627727" cy="3232076"/>
          </a:xfrm>
          <a:prstGeom prst="rect">
            <a:avLst/>
          </a:prstGeom>
          <a:noFill/>
          <a:ln>
            <a:noFill/>
          </a:ln>
        </p:spPr>
      </p:pic>
      <p:pic>
        <p:nvPicPr>
          <p:cNvPr id="150" name="Google Shape;150;p30"/>
          <p:cNvPicPr preferRelativeResize="0"/>
          <p:nvPr/>
        </p:nvPicPr>
        <p:blipFill rotWithShape="1">
          <a:blip r:embed="rId4">
            <a:alphaModFix/>
          </a:blip>
          <a:srcRect t="2707" b="3597"/>
          <a:stretch/>
        </p:blipFill>
        <p:spPr>
          <a:xfrm>
            <a:off x="4513338" y="1051717"/>
            <a:ext cx="1864994" cy="251345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6"/>
          <p:cNvSpPr txBox="1">
            <a:spLocks noGrp="1"/>
          </p:cNvSpPr>
          <p:nvPr>
            <p:ph type="sldNum" idx="12"/>
          </p:nvPr>
        </p:nvSpPr>
        <p:spPr>
          <a:xfrm>
            <a:off x="8472458" y="45572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17" name="Google Shape;717;p66"/>
          <p:cNvSpPr/>
          <p:nvPr/>
        </p:nvSpPr>
        <p:spPr>
          <a:xfrm>
            <a:off x="4845850" y="1075875"/>
            <a:ext cx="3626700" cy="11877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18" name="Google Shape;718;p66"/>
          <p:cNvSpPr txBox="1"/>
          <p:nvPr/>
        </p:nvSpPr>
        <p:spPr>
          <a:xfrm>
            <a:off x="4956350" y="1100873"/>
            <a:ext cx="14037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A369D"/>
                </a:solidFill>
                <a:latin typeface="Roboto Mono"/>
                <a:ea typeface="Roboto Mono"/>
                <a:cs typeface="Roboto Mono"/>
                <a:sym typeface="Roboto Mono"/>
              </a:rPr>
              <a:t>&lt;Comment/&gt;</a:t>
            </a:r>
            <a:endParaRPr sz="1600" b="1">
              <a:solidFill>
                <a:srgbClr val="0A369D"/>
              </a:solidFill>
              <a:latin typeface="Roboto Mono"/>
              <a:ea typeface="Roboto Mono"/>
              <a:cs typeface="Roboto Mono"/>
              <a:sym typeface="Roboto Mono"/>
            </a:endParaRPr>
          </a:p>
        </p:txBody>
      </p:sp>
      <p:sp>
        <p:nvSpPr>
          <p:cNvPr id="719" name="Google Shape;719;p66"/>
          <p:cNvSpPr/>
          <p:nvPr/>
        </p:nvSpPr>
        <p:spPr>
          <a:xfrm>
            <a:off x="5001850" y="1497399"/>
            <a:ext cx="1553400" cy="5727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0A369D"/>
              </a:solidFill>
              <a:latin typeface="Open Sans"/>
              <a:ea typeface="Open Sans"/>
              <a:cs typeface="Open Sans"/>
              <a:sym typeface="Open Sans"/>
            </a:endParaRPr>
          </a:p>
        </p:txBody>
      </p:sp>
      <p:sp>
        <p:nvSpPr>
          <p:cNvPr id="720" name="Google Shape;720;p66"/>
          <p:cNvSpPr/>
          <p:nvPr/>
        </p:nvSpPr>
        <p:spPr>
          <a:xfrm>
            <a:off x="6737221" y="1497399"/>
            <a:ext cx="1553400" cy="5727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21" name="Google Shape;721;p66"/>
          <p:cNvSpPr txBox="1"/>
          <p:nvPr/>
        </p:nvSpPr>
        <p:spPr>
          <a:xfrm>
            <a:off x="5001839" y="14973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Props</a:t>
            </a:r>
            <a:endParaRPr sz="1200" b="1">
              <a:solidFill>
                <a:srgbClr val="0A369D"/>
              </a:solidFill>
              <a:latin typeface="Open Sans"/>
              <a:ea typeface="Open Sans"/>
              <a:cs typeface="Open Sans"/>
              <a:sym typeface="Open Sans"/>
            </a:endParaRPr>
          </a:p>
        </p:txBody>
      </p:sp>
      <p:sp>
        <p:nvSpPr>
          <p:cNvPr id="722" name="Google Shape;722;p66"/>
          <p:cNvSpPr txBox="1"/>
          <p:nvPr/>
        </p:nvSpPr>
        <p:spPr>
          <a:xfrm>
            <a:off x="6737227" y="14973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State</a:t>
            </a:r>
            <a:endParaRPr sz="1200" b="1">
              <a:solidFill>
                <a:srgbClr val="0A369D"/>
              </a:solidFill>
              <a:latin typeface="Open Sans"/>
              <a:ea typeface="Open Sans"/>
              <a:cs typeface="Open Sans"/>
              <a:sym typeface="Open Sans"/>
            </a:endParaRPr>
          </a:p>
        </p:txBody>
      </p:sp>
      <p:sp>
        <p:nvSpPr>
          <p:cNvPr id="723" name="Google Shape;723;p66"/>
          <p:cNvSpPr txBox="1"/>
          <p:nvPr/>
        </p:nvSpPr>
        <p:spPr>
          <a:xfrm>
            <a:off x="5003489" y="17001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comments[</a:t>
            </a:r>
            <a:r>
              <a:rPr lang="en" sz="1000" b="1">
                <a:solidFill>
                  <a:srgbClr val="F95458"/>
                </a:solidFill>
                <a:latin typeface="Roboto Mono"/>
                <a:ea typeface="Roboto Mono"/>
                <a:cs typeface="Roboto Mono"/>
                <a:sym typeface="Roboto Mono"/>
              </a:rPr>
              <a:t>0</a:t>
            </a:r>
            <a:r>
              <a:rPr lang="en" sz="1000">
                <a:solidFill>
                  <a:srgbClr val="0A369D"/>
                </a:solidFill>
                <a:latin typeface="Roboto Mono"/>
                <a:ea typeface="Roboto Mono"/>
                <a:cs typeface="Roboto Mono"/>
                <a:sym typeface="Roboto Mono"/>
              </a:rPr>
              <a:t>]</a:t>
            </a:r>
            <a:endParaRPr sz="1000">
              <a:solidFill>
                <a:srgbClr val="0A369D"/>
              </a:solidFill>
              <a:latin typeface="Roboto Mono"/>
              <a:ea typeface="Roboto Mono"/>
              <a:cs typeface="Roboto Mono"/>
              <a:sym typeface="Roboto Mono"/>
            </a:endParaRPr>
          </a:p>
        </p:txBody>
      </p:sp>
      <p:sp>
        <p:nvSpPr>
          <p:cNvPr id="724" name="Google Shape;724;p66"/>
          <p:cNvSpPr txBox="1">
            <a:spLocks noGrp="1"/>
          </p:cNvSpPr>
          <p:nvPr>
            <p:ph type="title"/>
          </p:nvPr>
        </p:nvSpPr>
        <p:spPr>
          <a:xfrm>
            <a:off x="311700" y="445025"/>
            <a:ext cx="64002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Motivating Example: </a:t>
            </a:r>
            <a:r>
              <a:rPr lang="en" sz="2800" b="1">
                <a:solidFill>
                  <a:srgbClr val="396DFF"/>
                </a:solidFill>
                <a:latin typeface="Proxima Nova"/>
                <a:ea typeface="Proxima Nova"/>
                <a:cs typeface="Proxima Nova"/>
                <a:sym typeface="Proxima Nova"/>
              </a:rPr>
              <a:t>Mutating State  </a:t>
            </a:r>
            <a:endParaRPr sz="2800" b="1">
              <a:solidFill>
                <a:srgbClr val="396DFF"/>
              </a:solidFill>
              <a:latin typeface="Proxima Nova"/>
              <a:ea typeface="Proxima Nova"/>
              <a:cs typeface="Proxima Nova"/>
              <a:sym typeface="Proxima Nova"/>
            </a:endParaRPr>
          </a:p>
        </p:txBody>
      </p:sp>
      <p:sp>
        <p:nvSpPr>
          <p:cNvPr id="725" name="Google Shape;725;p66"/>
          <p:cNvSpPr txBox="1"/>
          <p:nvPr/>
        </p:nvSpPr>
        <p:spPr>
          <a:xfrm>
            <a:off x="6737214" y="17001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None</a:t>
            </a:r>
            <a:endParaRPr sz="1000">
              <a:solidFill>
                <a:srgbClr val="0A369D"/>
              </a:solidFill>
              <a:latin typeface="Roboto Mono"/>
              <a:ea typeface="Roboto Mono"/>
              <a:cs typeface="Roboto Mono"/>
              <a:sym typeface="Roboto Mono"/>
            </a:endParaRPr>
          </a:p>
        </p:txBody>
      </p:sp>
      <p:sp>
        <p:nvSpPr>
          <p:cNvPr id="726" name="Google Shape;726;p66"/>
          <p:cNvSpPr/>
          <p:nvPr/>
        </p:nvSpPr>
        <p:spPr>
          <a:xfrm>
            <a:off x="4845850" y="2373675"/>
            <a:ext cx="3626700" cy="11877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27" name="Google Shape;727;p66"/>
          <p:cNvSpPr txBox="1"/>
          <p:nvPr/>
        </p:nvSpPr>
        <p:spPr>
          <a:xfrm>
            <a:off x="4956350" y="2398673"/>
            <a:ext cx="14037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A369D"/>
                </a:solidFill>
                <a:latin typeface="Roboto Mono"/>
                <a:ea typeface="Roboto Mono"/>
                <a:cs typeface="Roboto Mono"/>
                <a:sym typeface="Roboto Mono"/>
              </a:rPr>
              <a:t>&lt;Comment/&gt;</a:t>
            </a:r>
            <a:endParaRPr sz="1600" b="1">
              <a:solidFill>
                <a:srgbClr val="0A369D"/>
              </a:solidFill>
              <a:latin typeface="Roboto Mono"/>
              <a:ea typeface="Roboto Mono"/>
              <a:cs typeface="Roboto Mono"/>
              <a:sym typeface="Roboto Mono"/>
            </a:endParaRPr>
          </a:p>
        </p:txBody>
      </p:sp>
      <p:sp>
        <p:nvSpPr>
          <p:cNvPr id="728" name="Google Shape;728;p66"/>
          <p:cNvSpPr/>
          <p:nvPr/>
        </p:nvSpPr>
        <p:spPr>
          <a:xfrm>
            <a:off x="5001850" y="2795199"/>
            <a:ext cx="1553400" cy="5727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0A369D"/>
              </a:solidFill>
              <a:latin typeface="Open Sans"/>
              <a:ea typeface="Open Sans"/>
              <a:cs typeface="Open Sans"/>
              <a:sym typeface="Open Sans"/>
            </a:endParaRPr>
          </a:p>
        </p:txBody>
      </p:sp>
      <p:sp>
        <p:nvSpPr>
          <p:cNvPr id="729" name="Google Shape;729;p66"/>
          <p:cNvSpPr/>
          <p:nvPr/>
        </p:nvSpPr>
        <p:spPr>
          <a:xfrm>
            <a:off x="6737221" y="2795199"/>
            <a:ext cx="1553400" cy="5727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30" name="Google Shape;730;p66"/>
          <p:cNvSpPr txBox="1"/>
          <p:nvPr/>
        </p:nvSpPr>
        <p:spPr>
          <a:xfrm>
            <a:off x="5001839" y="27951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Props</a:t>
            </a:r>
            <a:endParaRPr sz="1200" b="1">
              <a:solidFill>
                <a:srgbClr val="0A369D"/>
              </a:solidFill>
              <a:latin typeface="Open Sans"/>
              <a:ea typeface="Open Sans"/>
              <a:cs typeface="Open Sans"/>
              <a:sym typeface="Open Sans"/>
            </a:endParaRPr>
          </a:p>
        </p:txBody>
      </p:sp>
      <p:sp>
        <p:nvSpPr>
          <p:cNvPr id="731" name="Google Shape;731;p66"/>
          <p:cNvSpPr txBox="1"/>
          <p:nvPr/>
        </p:nvSpPr>
        <p:spPr>
          <a:xfrm>
            <a:off x="6737227" y="27951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State</a:t>
            </a:r>
            <a:endParaRPr sz="1200" b="1">
              <a:solidFill>
                <a:srgbClr val="0A369D"/>
              </a:solidFill>
              <a:latin typeface="Open Sans"/>
              <a:ea typeface="Open Sans"/>
              <a:cs typeface="Open Sans"/>
              <a:sym typeface="Open Sans"/>
            </a:endParaRPr>
          </a:p>
        </p:txBody>
      </p:sp>
      <p:sp>
        <p:nvSpPr>
          <p:cNvPr id="732" name="Google Shape;732;p66"/>
          <p:cNvSpPr txBox="1"/>
          <p:nvPr/>
        </p:nvSpPr>
        <p:spPr>
          <a:xfrm>
            <a:off x="5003489" y="29979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comments[</a:t>
            </a:r>
            <a:r>
              <a:rPr lang="en" sz="1000" b="1">
                <a:solidFill>
                  <a:srgbClr val="F95458"/>
                </a:solidFill>
                <a:latin typeface="Roboto Mono"/>
                <a:ea typeface="Roboto Mono"/>
                <a:cs typeface="Roboto Mono"/>
                <a:sym typeface="Roboto Mono"/>
              </a:rPr>
              <a:t>1</a:t>
            </a:r>
            <a:r>
              <a:rPr lang="en" sz="1000">
                <a:solidFill>
                  <a:srgbClr val="0A369D"/>
                </a:solidFill>
                <a:latin typeface="Roboto Mono"/>
                <a:ea typeface="Roboto Mono"/>
                <a:cs typeface="Roboto Mono"/>
                <a:sym typeface="Roboto Mono"/>
              </a:rPr>
              <a:t>]</a:t>
            </a:r>
            <a:endParaRPr sz="1000">
              <a:solidFill>
                <a:srgbClr val="0A369D"/>
              </a:solidFill>
              <a:latin typeface="Roboto Mono"/>
              <a:ea typeface="Roboto Mono"/>
              <a:cs typeface="Roboto Mono"/>
              <a:sym typeface="Roboto Mono"/>
            </a:endParaRPr>
          </a:p>
        </p:txBody>
      </p:sp>
      <p:sp>
        <p:nvSpPr>
          <p:cNvPr id="733" name="Google Shape;733;p66"/>
          <p:cNvSpPr txBox="1"/>
          <p:nvPr/>
        </p:nvSpPr>
        <p:spPr>
          <a:xfrm>
            <a:off x="6737214" y="29979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None</a:t>
            </a:r>
            <a:endParaRPr sz="1000">
              <a:solidFill>
                <a:srgbClr val="0A369D"/>
              </a:solidFill>
              <a:latin typeface="Roboto Mono"/>
              <a:ea typeface="Roboto Mono"/>
              <a:cs typeface="Roboto Mono"/>
              <a:sym typeface="Roboto Mono"/>
            </a:endParaRPr>
          </a:p>
        </p:txBody>
      </p:sp>
      <p:sp>
        <p:nvSpPr>
          <p:cNvPr id="734" name="Google Shape;734;p66"/>
          <p:cNvSpPr/>
          <p:nvPr/>
        </p:nvSpPr>
        <p:spPr>
          <a:xfrm>
            <a:off x="4845850" y="3671475"/>
            <a:ext cx="3626700" cy="11877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35" name="Google Shape;735;p66"/>
          <p:cNvSpPr txBox="1"/>
          <p:nvPr/>
        </p:nvSpPr>
        <p:spPr>
          <a:xfrm>
            <a:off x="4956350" y="3696473"/>
            <a:ext cx="14037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A369D"/>
                </a:solidFill>
                <a:latin typeface="Roboto Mono"/>
                <a:ea typeface="Roboto Mono"/>
                <a:cs typeface="Roboto Mono"/>
                <a:sym typeface="Roboto Mono"/>
              </a:rPr>
              <a:t>&lt;Comment/&gt;</a:t>
            </a:r>
            <a:endParaRPr sz="1600" b="1">
              <a:solidFill>
                <a:srgbClr val="0A369D"/>
              </a:solidFill>
              <a:latin typeface="Roboto Mono"/>
              <a:ea typeface="Roboto Mono"/>
              <a:cs typeface="Roboto Mono"/>
              <a:sym typeface="Roboto Mono"/>
            </a:endParaRPr>
          </a:p>
        </p:txBody>
      </p:sp>
      <p:sp>
        <p:nvSpPr>
          <p:cNvPr id="736" name="Google Shape;736;p66"/>
          <p:cNvSpPr/>
          <p:nvPr/>
        </p:nvSpPr>
        <p:spPr>
          <a:xfrm>
            <a:off x="5001850" y="4092999"/>
            <a:ext cx="1553400" cy="5727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0A369D"/>
              </a:solidFill>
              <a:latin typeface="Open Sans"/>
              <a:ea typeface="Open Sans"/>
              <a:cs typeface="Open Sans"/>
              <a:sym typeface="Open Sans"/>
            </a:endParaRPr>
          </a:p>
        </p:txBody>
      </p:sp>
      <p:sp>
        <p:nvSpPr>
          <p:cNvPr id="737" name="Google Shape;737;p66"/>
          <p:cNvSpPr/>
          <p:nvPr/>
        </p:nvSpPr>
        <p:spPr>
          <a:xfrm>
            <a:off x="6737221" y="4092999"/>
            <a:ext cx="1553400" cy="5727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600" b="1">
              <a:solidFill>
                <a:srgbClr val="0A369D"/>
              </a:solidFill>
              <a:latin typeface="Open Sans"/>
              <a:ea typeface="Open Sans"/>
              <a:cs typeface="Open Sans"/>
              <a:sym typeface="Open Sans"/>
            </a:endParaRPr>
          </a:p>
        </p:txBody>
      </p:sp>
      <p:sp>
        <p:nvSpPr>
          <p:cNvPr id="738" name="Google Shape;738;p66"/>
          <p:cNvSpPr txBox="1"/>
          <p:nvPr/>
        </p:nvSpPr>
        <p:spPr>
          <a:xfrm>
            <a:off x="5001839" y="40929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Props</a:t>
            </a:r>
            <a:endParaRPr sz="1200" b="1">
              <a:solidFill>
                <a:srgbClr val="0A369D"/>
              </a:solidFill>
              <a:latin typeface="Open Sans"/>
              <a:ea typeface="Open Sans"/>
              <a:cs typeface="Open Sans"/>
              <a:sym typeface="Open Sans"/>
            </a:endParaRPr>
          </a:p>
        </p:txBody>
      </p:sp>
      <p:sp>
        <p:nvSpPr>
          <p:cNvPr id="739" name="Google Shape;739;p66"/>
          <p:cNvSpPr txBox="1"/>
          <p:nvPr/>
        </p:nvSpPr>
        <p:spPr>
          <a:xfrm>
            <a:off x="6737227" y="4092989"/>
            <a:ext cx="7452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A369D"/>
                </a:solidFill>
                <a:latin typeface="Open Sans"/>
                <a:ea typeface="Open Sans"/>
                <a:cs typeface="Open Sans"/>
                <a:sym typeface="Open Sans"/>
              </a:rPr>
              <a:t>State</a:t>
            </a:r>
            <a:endParaRPr sz="1200" b="1">
              <a:solidFill>
                <a:srgbClr val="0A369D"/>
              </a:solidFill>
              <a:latin typeface="Open Sans"/>
              <a:ea typeface="Open Sans"/>
              <a:cs typeface="Open Sans"/>
              <a:sym typeface="Open Sans"/>
            </a:endParaRPr>
          </a:p>
        </p:txBody>
      </p:sp>
      <p:sp>
        <p:nvSpPr>
          <p:cNvPr id="740" name="Google Shape;740;p66"/>
          <p:cNvSpPr txBox="1"/>
          <p:nvPr/>
        </p:nvSpPr>
        <p:spPr>
          <a:xfrm>
            <a:off x="5003489" y="42957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comments[</a:t>
            </a:r>
            <a:r>
              <a:rPr lang="en" sz="1000" b="1">
                <a:solidFill>
                  <a:srgbClr val="F95458"/>
                </a:solidFill>
                <a:latin typeface="Roboto Mono"/>
                <a:ea typeface="Roboto Mono"/>
                <a:cs typeface="Roboto Mono"/>
                <a:sym typeface="Roboto Mono"/>
              </a:rPr>
              <a:t>2</a:t>
            </a:r>
            <a:r>
              <a:rPr lang="en" sz="1000">
                <a:solidFill>
                  <a:srgbClr val="0A369D"/>
                </a:solidFill>
                <a:latin typeface="Roboto Mono"/>
                <a:ea typeface="Roboto Mono"/>
                <a:cs typeface="Roboto Mono"/>
                <a:sym typeface="Roboto Mono"/>
              </a:rPr>
              <a:t>]</a:t>
            </a:r>
            <a:endParaRPr sz="1000">
              <a:solidFill>
                <a:srgbClr val="0A369D"/>
              </a:solidFill>
              <a:latin typeface="Roboto Mono"/>
              <a:ea typeface="Roboto Mono"/>
              <a:cs typeface="Roboto Mono"/>
              <a:sym typeface="Roboto Mono"/>
            </a:endParaRPr>
          </a:p>
        </p:txBody>
      </p:sp>
      <p:sp>
        <p:nvSpPr>
          <p:cNvPr id="741" name="Google Shape;741;p66"/>
          <p:cNvSpPr txBox="1"/>
          <p:nvPr/>
        </p:nvSpPr>
        <p:spPr>
          <a:xfrm>
            <a:off x="6737214" y="4295776"/>
            <a:ext cx="127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A369D"/>
                </a:solidFill>
                <a:latin typeface="Roboto Mono"/>
                <a:ea typeface="Roboto Mono"/>
                <a:cs typeface="Roboto Mono"/>
                <a:sym typeface="Roboto Mono"/>
              </a:rPr>
              <a:t>None</a:t>
            </a:r>
            <a:endParaRPr sz="1000">
              <a:solidFill>
                <a:srgbClr val="0A369D"/>
              </a:solidFill>
              <a:latin typeface="Roboto Mono"/>
              <a:ea typeface="Roboto Mono"/>
              <a:cs typeface="Roboto Mono"/>
              <a:sym typeface="Roboto Mono"/>
            </a:endParaRPr>
          </a:p>
        </p:txBody>
      </p:sp>
      <p:sp>
        <p:nvSpPr>
          <p:cNvPr id="742" name="Google Shape;742;p66"/>
          <p:cNvSpPr/>
          <p:nvPr/>
        </p:nvSpPr>
        <p:spPr>
          <a:xfrm>
            <a:off x="160250" y="1654038"/>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43" name="Google Shape;743;p66"/>
          <p:cNvSpPr txBox="1"/>
          <p:nvPr/>
        </p:nvSpPr>
        <p:spPr>
          <a:xfrm>
            <a:off x="290000" y="1683388"/>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744" name="Google Shape;744;p66"/>
          <p:cNvSpPr/>
          <p:nvPr/>
        </p:nvSpPr>
        <p:spPr>
          <a:xfrm>
            <a:off x="343425" y="2148988"/>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45" name="Google Shape;745;p66"/>
          <p:cNvSpPr/>
          <p:nvPr/>
        </p:nvSpPr>
        <p:spPr>
          <a:xfrm>
            <a:off x="2381100" y="2148988"/>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746" name="Google Shape;746;p66"/>
          <p:cNvSpPr txBox="1"/>
          <p:nvPr/>
        </p:nvSpPr>
        <p:spPr>
          <a:xfrm>
            <a:off x="343413" y="21489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747" name="Google Shape;747;p66"/>
          <p:cNvSpPr txBox="1"/>
          <p:nvPr/>
        </p:nvSpPr>
        <p:spPr>
          <a:xfrm>
            <a:off x="2381113" y="214898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cxnSp>
        <p:nvCxnSpPr>
          <p:cNvPr id="748" name="Google Shape;748;p66"/>
          <p:cNvCxnSpPr>
            <a:stCxn id="749" idx="3"/>
            <a:endCxn id="732" idx="1"/>
          </p:cNvCxnSpPr>
          <p:nvPr/>
        </p:nvCxnSpPr>
        <p:spPr>
          <a:xfrm>
            <a:off x="3850050" y="2885013"/>
            <a:ext cx="1153500" cy="282300"/>
          </a:xfrm>
          <a:prstGeom prst="curvedConnector3">
            <a:avLst>
              <a:gd name="adj1" fmla="val 49997"/>
            </a:avLst>
          </a:prstGeom>
          <a:noFill/>
          <a:ln w="19050" cap="flat" cmpd="sng">
            <a:solidFill>
              <a:srgbClr val="F95458"/>
            </a:solidFill>
            <a:prstDash val="dash"/>
            <a:round/>
            <a:headEnd type="none" w="med" len="med"/>
            <a:tailEnd type="triangle" w="med" len="med"/>
          </a:ln>
        </p:spPr>
      </p:cxnSp>
      <p:cxnSp>
        <p:nvCxnSpPr>
          <p:cNvPr id="750" name="Google Shape;750;p66"/>
          <p:cNvCxnSpPr>
            <a:stCxn id="751" idx="3"/>
            <a:endCxn id="723" idx="1"/>
          </p:cNvCxnSpPr>
          <p:nvPr/>
        </p:nvCxnSpPr>
        <p:spPr>
          <a:xfrm rot="10800000" flipH="1">
            <a:off x="3850050" y="1869513"/>
            <a:ext cx="1153500" cy="738900"/>
          </a:xfrm>
          <a:prstGeom prst="curvedConnector3">
            <a:avLst>
              <a:gd name="adj1" fmla="val 49997"/>
            </a:avLst>
          </a:prstGeom>
          <a:noFill/>
          <a:ln w="19050" cap="flat" cmpd="sng">
            <a:solidFill>
              <a:srgbClr val="F95458"/>
            </a:solidFill>
            <a:prstDash val="dash"/>
            <a:round/>
            <a:headEnd type="none" w="med" len="med"/>
            <a:tailEnd type="triangle" w="med" len="med"/>
          </a:ln>
        </p:spPr>
      </p:cxnSp>
      <p:sp>
        <p:nvSpPr>
          <p:cNvPr id="752" name="Google Shape;752;p66"/>
          <p:cNvSpPr txBox="1"/>
          <p:nvPr/>
        </p:nvSpPr>
        <p:spPr>
          <a:xfrm>
            <a:off x="797475" y="2523538"/>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751" name="Google Shape;751;p66"/>
          <p:cNvSpPr/>
          <p:nvPr/>
        </p:nvSpPr>
        <p:spPr>
          <a:xfrm>
            <a:off x="2736150" y="247011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749" name="Google Shape;749;p66"/>
          <p:cNvSpPr/>
          <p:nvPr/>
        </p:nvSpPr>
        <p:spPr>
          <a:xfrm>
            <a:off x="2736150" y="274671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753" name="Google Shape;753;p66"/>
          <p:cNvSpPr/>
          <p:nvPr/>
        </p:nvSpPr>
        <p:spPr>
          <a:xfrm>
            <a:off x="2736150" y="302331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cxnSp>
        <p:nvCxnSpPr>
          <p:cNvPr id="754" name="Google Shape;754;p66"/>
          <p:cNvCxnSpPr>
            <a:stCxn id="753" idx="3"/>
            <a:endCxn id="740" idx="1"/>
          </p:cNvCxnSpPr>
          <p:nvPr/>
        </p:nvCxnSpPr>
        <p:spPr>
          <a:xfrm>
            <a:off x="3850050" y="3161613"/>
            <a:ext cx="1153500" cy="1303500"/>
          </a:xfrm>
          <a:prstGeom prst="curvedConnector3">
            <a:avLst>
              <a:gd name="adj1" fmla="val 49997"/>
            </a:avLst>
          </a:prstGeom>
          <a:noFill/>
          <a:ln w="19050" cap="flat" cmpd="sng">
            <a:solidFill>
              <a:srgbClr val="F95458"/>
            </a:solidFill>
            <a:prstDash val="dash"/>
            <a:round/>
            <a:headEnd type="none" w="med" len="med"/>
            <a:tailEnd type="triangle" w="med" len="med"/>
          </a:ln>
        </p:spPr>
      </p:cxnSp>
      <p:sp>
        <p:nvSpPr>
          <p:cNvPr id="755" name="Google Shape;755;p66"/>
          <p:cNvSpPr txBox="1"/>
          <p:nvPr/>
        </p:nvSpPr>
        <p:spPr>
          <a:xfrm>
            <a:off x="160250" y="4009900"/>
            <a:ext cx="438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777777"/>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cxnSp>
        <p:nvCxnSpPr>
          <p:cNvPr id="761" name="Google Shape;761;p67"/>
          <p:cNvCxnSpPr>
            <a:stCxn id="762" idx="2"/>
            <a:endCxn id="763"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cxnSp>
        <p:nvCxnSpPr>
          <p:cNvPr id="764" name="Google Shape;764;p67"/>
          <p:cNvCxnSpPr>
            <a:stCxn id="762" idx="2"/>
            <a:endCxn id="765"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766" name="Google Shape;766;p67"/>
          <p:cNvSpPr txBox="1">
            <a:spLocks noGrp="1"/>
          </p:cNvSpPr>
          <p:nvPr>
            <p:ph type="title"/>
          </p:nvPr>
        </p:nvSpPr>
        <p:spPr>
          <a:xfrm>
            <a:off x="311650" y="1161475"/>
            <a:ext cx="3967500" cy="32457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Facebook allows users to see more </a:t>
            </a:r>
            <a:r>
              <a:rPr lang="en" sz="1800" b="1">
                <a:solidFill>
                  <a:srgbClr val="0A369D"/>
                </a:solidFill>
                <a:latin typeface="Open Sans"/>
                <a:ea typeface="Open Sans"/>
                <a:cs typeface="Open Sans"/>
                <a:sym typeface="Open Sans"/>
              </a:rPr>
              <a:t>comment replies</a:t>
            </a:r>
            <a:r>
              <a:rPr lang="en" sz="1800">
                <a:solidFill>
                  <a:srgbClr val="0A369D"/>
                </a:solidFill>
                <a:latin typeface="Open Sans"/>
                <a:ea typeface="Open Sans"/>
                <a:cs typeface="Open Sans"/>
                <a:sym typeface="Open Sans"/>
              </a:rPr>
              <a:t> (hidden by default)</a:t>
            </a:r>
            <a:endParaRPr sz="1800">
              <a:solidFill>
                <a:srgbClr val="0A369D"/>
              </a:solidFill>
              <a:latin typeface="Open Sans"/>
              <a:ea typeface="Open Sans"/>
              <a:cs typeface="Open Sans"/>
              <a:sym typeface="Open Sans"/>
            </a:endParaRPr>
          </a:p>
          <a:p>
            <a:pPr marL="457200" marR="0" lvl="0" indent="-342900" algn="l" rtl="0">
              <a:lnSpc>
                <a:spcPct val="100000"/>
              </a:lnSpc>
              <a:spcBef>
                <a:spcPts val="1000"/>
              </a:spcBef>
              <a:spcAft>
                <a:spcPts val="1000"/>
              </a:spcAft>
              <a:buClr>
                <a:srgbClr val="0A369D"/>
              </a:buClr>
              <a:buSzPts val="1800"/>
              <a:buFont typeface="Open Sans"/>
              <a:buChar char="●"/>
            </a:pPr>
            <a:r>
              <a:rPr lang="en" sz="1800">
                <a:solidFill>
                  <a:srgbClr val="0A369D"/>
                </a:solidFill>
                <a:latin typeface="Open Sans"/>
                <a:ea typeface="Open Sans"/>
                <a:cs typeface="Open Sans"/>
                <a:sym typeface="Open Sans"/>
              </a:rPr>
              <a:t>This can be represented as a </a:t>
            </a:r>
            <a:r>
              <a:rPr lang="en" sz="1800" b="1">
                <a:solidFill>
                  <a:srgbClr val="0A369D"/>
                </a:solidFill>
                <a:latin typeface="Open Sans"/>
                <a:ea typeface="Open Sans"/>
                <a:cs typeface="Open Sans"/>
                <a:sym typeface="Open Sans"/>
              </a:rPr>
              <a:t>mutable </a:t>
            </a:r>
            <a:r>
              <a:rPr lang="en" sz="1800">
                <a:solidFill>
                  <a:srgbClr val="0A369D"/>
                </a:solidFill>
                <a:latin typeface="Open Sans"/>
                <a:ea typeface="Open Sans"/>
                <a:cs typeface="Open Sans"/>
                <a:sym typeface="Open Sans"/>
              </a:rPr>
              <a:t>toggle that is triggered by </a:t>
            </a:r>
            <a:r>
              <a:rPr lang="en" sz="1800" b="1">
                <a:solidFill>
                  <a:srgbClr val="0A369D"/>
                </a:solidFill>
                <a:latin typeface="Open Sans"/>
                <a:ea typeface="Open Sans"/>
                <a:cs typeface="Open Sans"/>
                <a:sym typeface="Open Sans"/>
              </a:rPr>
              <a:t>human input</a:t>
            </a:r>
            <a:endParaRPr sz="1800">
              <a:solidFill>
                <a:srgbClr val="0A369D"/>
              </a:solidFill>
              <a:latin typeface="Open Sans"/>
              <a:ea typeface="Open Sans"/>
              <a:cs typeface="Open Sans"/>
              <a:sym typeface="Open Sans"/>
            </a:endParaRPr>
          </a:p>
        </p:txBody>
      </p:sp>
      <p:sp>
        <p:nvSpPr>
          <p:cNvPr id="767" name="Google Shape;767;p67"/>
          <p:cNvSpPr txBox="1">
            <a:spLocks noGrp="1"/>
          </p:cNvSpPr>
          <p:nvPr>
            <p:ph type="title"/>
          </p:nvPr>
        </p:nvSpPr>
        <p:spPr>
          <a:xfrm>
            <a:off x="311650" y="445025"/>
            <a:ext cx="7731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Another Example: </a:t>
            </a:r>
            <a:r>
              <a:rPr lang="en" sz="2800" b="1">
                <a:solidFill>
                  <a:srgbClr val="396DFF"/>
                </a:solidFill>
                <a:latin typeface="Proxima Nova"/>
                <a:ea typeface="Proxima Nova"/>
                <a:cs typeface="Proxima Nova"/>
                <a:sym typeface="Proxima Nova"/>
              </a:rPr>
              <a:t>Showing Comment Replies</a:t>
            </a:r>
            <a:endParaRPr sz="2800" b="1">
              <a:solidFill>
                <a:srgbClr val="396DFF"/>
              </a:solidFill>
              <a:latin typeface="Proxima Nova"/>
              <a:ea typeface="Proxima Nova"/>
              <a:cs typeface="Proxima Nova"/>
              <a:sym typeface="Proxima Nova"/>
            </a:endParaRPr>
          </a:p>
        </p:txBody>
      </p:sp>
      <p:pic>
        <p:nvPicPr>
          <p:cNvPr id="768" name="Google Shape;768;p67"/>
          <p:cNvPicPr preferRelativeResize="0"/>
          <p:nvPr/>
        </p:nvPicPr>
        <p:blipFill>
          <a:blip r:embed="rId3">
            <a:alphaModFix/>
          </a:blip>
          <a:stretch>
            <a:fillRect/>
          </a:stretch>
        </p:blipFill>
        <p:spPr>
          <a:xfrm>
            <a:off x="4405575" y="1928800"/>
            <a:ext cx="2247900" cy="381000"/>
          </a:xfrm>
          <a:prstGeom prst="rect">
            <a:avLst/>
          </a:prstGeom>
          <a:noFill/>
          <a:ln>
            <a:noFill/>
          </a:ln>
        </p:spPr>
      </p:pic>
      <p:pic>
        <p:nvPicPr>
          <p:cNvPr id="769" name="Google Shape;769;p67"/>
          <p:cNvPicPr preferRelativeResize="0"/>
          <p:nvPr/>
        </p:nvPicPr>
        <p:blipFill rotWithShape="1">
          <a:blip r:embed="rId4">
            <a:alphaModFix/>
          </a:blip>
          <a:srcRect b="56713"/>
          <a:stretch/>
        </p:blipFill>
        <p:spPr>
          <a:xfrm>
            <a:off x="7366575" y="1417515"/>
            <a:ext cx="1198200" cy="1403574"/>
          </a:xfrm>
          <a:prstGeom prst="rect">
            <a:avLst/>
          </a:prstGeom>
          <a:noFill/>
          <a:ln>
            <a:noFill/>
          </a:ln>
        </p:spPr>
      </p:pic>
      <p:cxnSp>
        <p:nvCxnSpPr>
          <p:cNvPr id="770" name="Google Shape;770;p67"/>
          <p:cNvCxnSpPr>
            <a:stCxn id="768" idx="3"/>
            <a:endCxn id="769" idx="1"/>
          </p:cNvCxnSpPr>
          <p:nvPr/>
        </p:nvCxnSpPr>
        <p:spPr>
          <a:xfrm>
            <a:off x="6653475" y="2119300"/>
            <a:ext cx="713100" cy="0"/>
          </a:xfrm>
          <a:prstGeom prst="straightConnector1">
            <a:avLst/>
          </a:prstGeom>
          <a:noFill/>
          <a:ln w="19050" cap="flat" cmpd="sng">
            <a:solidFill>
              <a:srgbClr val="F95458"/>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cxnSp>
        <p:nvCxnSpPr>
          <p:cNvPr id="776" name="Google Shape;776;p68"/>
          <p:cNvCxnSpPr>
            <a:stCxn id="777" idx="2"/>
            <a:endCxn id="778"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cxnSp>
        <p:nvCxnSpPr>
          <p:cNvPr id="779" name="Google Shape;779;p68"/>
          <p:cNvCxnSpPr>
            <a:stCxn id="777" idx="2"/>
            <a:endCxn id="780"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781" name="Google Shape;781;p68"/>
          <p:cNvSpPr txBox="1">
            <a:spLocks noGrp="1"/>
          </p:cNvSpPr>
          <p:nvPr>
            <p:ph type="title"/>
          </p:nvPr>
        </p:nvSpPr>
        <p:spPr>
          <a:xfrm>
            <a:off x="311650" y="445025"/>
            <a:ext cx="7731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Another Example: </a:t>
            </a:r>
            <a:r>
              <a:rPr lang="en" sz="2800" b="1">
                <a:solidFill>
                  <a:srgbClr val="396DFF"/>
                </a:solidFill>
                <a:latin typeface="Proxima Nova"/>
                <a:ea typeface="Proxima Nova"/>
                <a:cs typeface="Proxima Nova"/>
                <a:sym typeface="Proxima Nova"/>
              </a:rPr>
              <a:t>Showing Comment Replies</a:t>
            </a:r>
            <a:endParaRPr sz="2800" b="1">
              <a:solidFill>
                <a:srgbClr val="396DFF"/>
              </a:solidFill>
              <a:latin typeface="Proxima Nova"/>
              <a:ea typeface="Proxima Nova"/>
              <a:cs typeface="Proxima Nova"/>
              <a:sym typeface="Proxima Nova"/>
            </a:endParaRPr>
          </a:p>
        </p:txBody>
      </p:sp>
      <p:sp>
        <p:nvSpPr>
          <p:cNvPr id="782" name="Google Shape;782;p68"/>
          <p:cNvSpPr txBox="1">
            <a:spLocks noGrp="1"/>
          </p:cNvSpPr>
          <p:nvPr>
            <p:ph type="title"/>
          </p:nvPr>
        </p:nvSpPr>
        <p:spPr>
          <a:xfrm>
            <a:off x="414075" y="1843525"/>
            <a:ext cx="5434200" cy="2379300"/>
          </a:xfrm>
          <a:prstGeom prst="rect">
            <a:avLst/>
          </a:prstGeom>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0A369D"/>
              </a:buClr>
              <a:buSzPts val="2200"/>
              <a:buFont typeface="Open Sans"/>
              <a:buAutoNum type="alphaUcPeriod"/>
            </a:pPr>
            <a:r>
              <a:rPr lang="en" sz="2200" b="1">
                <a:solidFill>
                  <a:srgbClr val="0A369D"/>
                </a:solidFill>
                <a:latin typeface="Open Sans"/>
                <a:ea typeface="Open Sans"/>
                <a:cs typeface="Open Sans"/>
                <a:sym typeface="Open Sans"/>
              </a:rPr>
              <a:t>State </a:t>
            </a:r>
            <a:r>
              <a:rPr lang="en" sz="2200">
                <a:solidFill>
                  <a:srgbClr val="0A369D"/>
                </a:solidFill>
                <a:latin typeface="Consolas"/>
                <a:ea typeface="Consolas"/>
                <a:cs typeface="Consolas"/>
                <a:sym typeface="Consolas"/>
              </a:rPr>
              <a:t>showReplies</a:t>
            </a:r>
            <a:r>
              <a:rPr lang="en" sz="2200">
                <a:solidFill>
                  <a:srgbClr val="0A369D"/>
                </a:solidFill>
                <a:latin typeface="Open Sans"/>
                <a:ea typeface="Open Sans"/>
                <a:cs typeface="Open Sans"/>
                <a:sym typeface="Open Sans"/>
              </a:rPr>
              <a:t> in </a:t>
            </a:r>
            <a:r>
              <a:rPr lang="en" sz="2200" b="1">
                <a:solidFill>
                  <a:srgbClr val="0A369D"/>
                </a:solidFill>
                <a:latin typeface="Consolas"/>
                <a:ea typeface="Consolas"/>
                <a:cs typeface="Consolas"/>
                <a:sym typeface="Consolas"/>
              </a:rPr>
              <a:t>&lt;Reply/&gt;</a:t>
            </a:r>
            <a:endParaRPr sz="2200" b="1">
              <a:solidFill>
                <a:srgbClr val="0A369D"/>
              </a:solidFill>
              <a:latin typeface="Consolas"/>
              <a:ea typeface="Consolas"/>
              <a:cs typeface="Consolas"/>
              <a:sym typeface="Consolas"/>
            </a:endParaRPr>
          </a:p>
          <a:p>
            <a:pPr marL="457200" marR="0" lvl="0" indent="-368300" algn="l" rtl="0">
              <a:lnSpc>
                <a:spcPct val="115000"/>
              </a:lnSpc>
              <a:spcBef>
                <a:spcPts val="1000"/>
              </a:spcBef>
              <a:spcAft>
                <a:spcPts val="0"/>
              </a:spcAft>
              <a:buClr>
                <a:srgbClr val="0A369D"/>
              </a:buClr>
              <a:buSzPts val="2200"/>
              <a:buFont typeface="Open Sans"/>
              <a:buAutoNum type="alphaUcPeriod"/>
            </a:pPr>
            <a:r>
              <a:rPr lang="en" sz="2200" b="1">
                <a:solidFill>
                  <a:srgbClr val="0A369D"/>
                </a:solidFill>
                <a:latin typeface="Open Sans"/>
                <a:ea typeface="Open Sans"/>
                <a:cs typeface="Open Sans"/>
                <a:sym typeface="Open Sans"/>
              </a:rPr>
              <a:t>Prop </a:t>
            </a:r>
            <a:r>
              <a:rPr lang="en" sz="2200">
                <a:solidFill>
                  <a:srgbClr val="0A369D"/>
                </a:solidFill>
                <a:latin typeface="Consolas"/>
                <a:ea typeface="Consolas"/>
                <a:cs typeface="Consolas"/>
                <a:sym typeface="Consolas"/>
              </a:rPr>
              <a:t>showReplies</a:t>
            </a:r>
            <a:r>
              <a:rPr lang="en" sz="2200">
                <a:solidFill>
                  <a:srgbClr val="0A369D"/>
                </a:solidFill>
                <a:latin typeface="Open Sans"/>
                <a:ea typeface="Open Sans"/>
                <a:cs typeface="Open Sans"/>
                <a:sym typeface="Open Sans"/>
              </a:rPr>
              <a:t> in </a:t>
            </a:r>
            <a:r>
              <a:rPr lang="en" sz="2200" b="1">
                <a:solidFill>
                  <a:srgbClr val="0A369D"/>
                </a:solidFill>
                <a:latin typeface="Consolas"/>
                <a:ea typeface="Consolas"/>
                <a:cs typeface="Consolas"/>
                <a:sym typeface="Consolas"/>
              </a:rPr>
              <a:t>&lt;Reply&gt;</a:t>
            </a:r>
            <a:endParaRPr sz="2200" b="1">
              <a:solidFill>
                <a:srgbClr val="0A369D"/>
              </a:solidFill>
              <a:latin typeface="Consolas"/>
              <a:ea typeface="Consolas"/>
              <a:cs typeface="Consolas"/>
              <a:sym typeface="Consolas"/>
            </a:endParaRPr>
          </a:p>
          <a:p>
            <a:pPr marL="457200" marR="0" lvl="0" indent="-368300" algn="l" rtl="0">
              <a:lnSpc>
                <a:spcPct val="115000"/>
              </a:lnSpc>
              <a:spcBef>
                <a:spcPts val="1000"/>
              </a:spcBef>
              <a:spcAft>
                <a:spcPts val="0"/>
              </a:spcAft>
              <a:buClr>
                <a:srgbClr val="0A369D"/>
              </a:buClr>
              <a:buSzPts val="2200"/>
              <a:buFont typeface="Open Sans"/>
              <a:buAutoNum type="alphaUcPeriod"/>
            </a:pPr>
            <a:r>
              <a:rPr lang="en" sz="2200" b="1">
                <a:solidFill>
                  <a:srgbClr val="0A369D"/>
                </a:solidFill>
                <a:latin typeface="Open Sans"/>
                <a:ea typeface="Open Sans"/>
                <a:cs typeface="Open Sans"/>
                <a:sym typeface="Open Sans"/>
              </a:rPr>
              <a:t>State </a:t>
            </a:r>
            <a:r>
              <a:rPr lang="en" sz="2200">
                <a:solidFill>
                  <a:srgbClr val="0A369D"/>
                </a:solidFill>
                <a:latin typeface="Consolas"/>
                <a:ea typeface="Consolas"/>
                <a:cs typeface="Consolas"/>
                <a:sym typeface="Consolas"/>
              </a:rPr>
              <a:t>showReplies</a:t>
            </a:r>
            <a:r>
              <a:rPr lang="en" sz="2200">
                <a:solidFill>
                  <a:srgbClr val="0A369D"/>
                </a:solidFill>
                <a:latin typeface="Open Sans"/>
                <a:ea typeface="Open Sans"/>
                <a:cs typeface="Open Sans"/>
                <a:sym typeface="Open Sans"/>
              </a:rPr>
              <a:t> in </a:t>
            </a:r>
            <a:r>
              <a:rPr lang="en" sz="2200" b="1">
                <a:solidFill>
                  <a:srgbClr val="0A369D"/>
                </a:solidFill>
                <a:latin typeface="Consolas"/>
                <a:ea typeface="Consolas"/>
                <a:cs typeface="Consolas"/>
                <a:sym typeface="Consolas"/>
              </a:rPr>
              <a:t>&lt;Comment/&gt;</a:t>
            </a:r>
            <a:endParaRPr sz="2200" b="1">
              <a:solidFill>
                <a:srgbClr val="0A369D"/>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0A369D"/>
              </a:buClr>
              <a:buSzPts val="2200"/>
              <a:buFont typeface="Open Sans"/>
              <a:buAutoNum type="alphaUcPeriod"/>
            </a:pPr>
            <a:r>
              <a:rPr lang="en" sz="2200" b="1">
                <a:solidFill>
                  <a:srgbClr val="0A369D"/>
                </a:solidFill>
                <a:latin typeface="Open Sans"/>
                <a:ea typeface="Open Sans"/>
                <a:cs typeface="Open Sans"/>
                <a:sym typeface="Open Sans"/>
              </a:rPr>
              <a:t>Prop </a:t>
            </a:r>
            <a:r>
              <a:rPr lang="en" sz="2200">
                <a:solidFill>
                  <a:srgbClr val="0A369D"/>
                </a:solidFill>
                <a:latin typeface="Consolas"/>
                <a:ea typeface="Consolas"/>
                <a:cs typeface="Consolas"/>
                <a:sym typeface="Consolas"/>
              </a:rPr>
              <a:t>showReplies</a:t>
            </a:r>
            <a:r>
              <a:rPr lang="en" sz="2200">
                <a:solidFill>
                  <a:srgbClr val="0A369D"/>
                </a:solidFill>
                <a:latin typeface="Open Sans"/>
                <a:ea typeface="Open Sans"/>
                <a:cs typeface="Open Sans"/>
                <a:sym typeface="Open Sans"/>
              </a:rPr>
              <a:t> in </a:t>
            </a:r>
            <a:r>
              <a:rPr lang="en" sz="2200" b="1">
                <a:solidFill>
                  <a:srgbClr val="0A369D"/>
                </a:solidFill>
                <a:latin typeface="Consolas"/>
                <a:ea typeface="Consolas"/>
                <a:cs typeface="Consolas"/>
                <a:sym typeface="Consolas"/>
              </a:rPr>
              <a:t>&lt;Comment/&gt;</a:t>
            </a:r>
            <a:endParaRPr sz="2200" b="1">
              <a:solidFill>
                <a:srgbClr val="0A369D"/>
              </a:solidFill>
              <a:latin typeface="Consolas"/>
              <a:ea typeface="Consolas"/>
              <a:cs typeface="Consolas"/>
              <a:sym typeface="Consolas"/>
            </a:endParaRPr>
          </a:p>
        </p:txBody>
      </p:sp>
      <p:sp>
        <p:nvSpPr>
          <p:cNvPr id="783" name="Google Shape;783;p68"/>
          <p:cNvSpPr txBox="1">
            <a:spLocks noGrp="1"/>
          </p:cNvSpPr>
          <p:nvPr>
            <p:ph type="title"/>
          </p:nvPr>
        </p:nvSpPr>
        <p:spPr>
          <a:xfrm>
            <a:off x="311650" y="1177825"/>
            <a:ext cx="5935800" cy="665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000"/>
              </a:spcAft>
              <a:buNone/>
            </a:pPr>
            <a:r>
              <a:rPr lang="en" sz="2000">
                <a:solidFill>
                  <a:srgbClr val="0A369D"/>
                </a:solidFill>
                <a:latin typeface="Open Sans"/>
                <a:ea typeface="Open Sans"/>
                <a:cs typeface="Open Sans"/>
                <a:sym typeface="Open Sans"/>
              </a:rPr>
              <a:t>What is the best way to implement this in React?</a:t>
            </a:r>
            <a:endParaRPr sz="2000">
              <a:solidFill>
                <a:srgbClr val="0A369D"/>
              </a:solidFill>
              <a:latin typeface="Open Sans"/>
              <a:ea typeface="Open Sans"/>
              <a:cs typeface="Open Sans"/>
              <a:sym typeface="Open Sans"/>
            </a:endParaRPr>
          </a:p>
        </p:txBody>
      </p:sp>
      <p:sp>
        <p:nvSpPr>
          <p:cNvPr id="784" name="Google Shape;784;p68"/>
          <p:cNvSpPr txBox="1">
            <a:spLocks noGrp="1"/>
          </p:cNvSpPr>
          <p:nvPr>
            <p:ph type="body" idx="4294967295"/>
          </p:nvPr>
        </p:nvSpPr>
        <p:spPr>
          <a:xfrm>
            <a:off x="6593500" y="191812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sp>
        <p:nvSpPr>
          <p:cNvPr id="785" name="Google Shape;785;p68"/>
          <p:cNvSpPr txBox="1">
            <a:spLocks noGrp="1"/>
          </p:cNvSpPr>
          <p:nvPr>
            <p:ph type="body" idx="4294967295"/>
          </p:nvPr>
        </p:nvSpPr>
        <p:spPr>
          <a:xfrm>
            <a:off x="56263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sp>
        <p:nvSpPr>
          <p:cNvPr id="786" name="Google Shape;786;p68"/>
          <p:cNvSpPr txBox="1">
            <a:spLocks noGrp="1"/>
          </p:cNvSpPr>
          <p:nvPr>
            <p:ph type="body" idx="4294967295"/>
          </p:nvPr>
        </p:nvSpPr>
        <p:spPr>
          <a:xfrm>
            <a:off x="67379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sp>
        <p:nvSpPr>
          <p:cNvPr id="787" name="Google Shape;787;p68"/>
          <p:cNvSpPr txBox="1">
            <a:spLocks noGrp="1"/>
          </p:cNvSpPr>
          <p:nvPr>
            <p:ph type="body" idx="4294967295"/>
          </p:nvPr>
        </p:nvSpPr>
        <p:spPr>
          <a:xfrm>
            <a:off x="78495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cxnSp>
        <p:nvCxnSpPr>
          <p:cNvPr id="788" name="Google Shape;788;p68"/>
          <p:cNvCxnSpPr>
            <a:stCxn id="784" idx="2"/>
            <a:endCxn id="785" idx="0"/>
          </p:cNvCxnSpPr>
          <p:nvPr/>
        </p:nvCxnSpPr>
        <p:spPr>
          <a:xfrm flipH="1">
            <a:off x="6150550" y="2350125"/>
            <a:ext cx="1111500" cy="795900"/>
          </a:xfrm>
          <a:prstGeom prst="straightConnector1">
            <a:avLst/>
          </a:prstGeom>
          <a:noFill/>
          <a:ln w="19050" cap="flat" cmpd="sng">
            <a:solidFill>
              <a:schemeClr val="dk2"/>
            </a:solidFill>
            <a:prstDash val="solid"/>
            <a:round/>
            <a:headEnd type="none" w="med" len="med"/>
            <a:tailEnd type="triangle" w="med" len="med"/>
          </a:ln>
        </p:spPr>
      </p:cxnSp>
      <p:cxnSp>
        <p:nvCxnSpPr>
          <p:cNvPr id="789" name="Google Shape;789;p68"/>
          <p:cNvCxnSpPr>
            <a:stCxn id="784" idx="2"/>
            <a:endCxn id="786" idx="0"/>
          </p:cNvCxnSpPr>
          <p:nvPr/>
        </p:nvCxnSpPr>
        <p:spPr>
          <a:xfrm>
            <a:off x="7262050" y="2350125"/>
            <a:ext cx="0" cy="795900"/>
          </a:xfrm>
          <a:prstGeom prst="straightConnector1">
            <a:avLst/>
          </a:prstGeom>
          <a:noFill/>
          <a:ln w="19050" cap="flat" cmpd="sng">
            <a:solidFill>
              <a:schemeClr val="dk2"/>
            </a:solidFill>
            <a:prstDash val="solid"/>
            <a:round/>
            <a:headEnd type="none" w="med" len="med"/>
            <a:tailEnd type="triangle" w="med" len="med"/>
          </a:ln>
        </p:spPr>
      </p:cxnSp>
      <p:cxnSp>
        <p:nvCxnSpPr>
          <p:cNvPr id="790" name="Google Shape;790;p68"/>
          <p:cNvCxnSpPr>
            <a:stCxn id="784" idx="2"/>
            <a:endCxn id="787" idx="0"/>
          </p:cNvCxnSpPr>
          <p:nvPr/>
        </p:nvCxnSpPr>
        <p:spPr>
          <a:xfrm>
            <a:off x="7262050" y="2350125"/>
            <a:ext cx="1111500" cy="795900"/>
          </a:xfrm>
          <a:prstGeom prst="straightConnector1">
            <a:avLst/>
          </a:prstGeom>
          <a:noFill/>
          <a:ln w="19050" cap="flat" cmpd="sng">
            <a:solidFill>
              <a:schemeClr val="dk2"/>
            </a:solidFill>
            <a:prstDash val="solid"/>
            <a:round/>
            <a:headEnd type="none" w="med" len="med"/>
            <a:tailEnd type="triangle" w="med" len="med"/>
          </a:ln>
        </p:spPr>
      </p:cxnSp>
      <p:sp>
        <p:nvSpPr>
          <p:cNvPr id="791" name="Google Shape;791;p68"/>
          <p:cNvSpPr txBox="1"/>
          <p:nvPr/>
        </p:nvSpPr>
        <p:spPr>
          <a:xfrm>
            <a:off x="1331550" y="4478425"/>
            <a:ext cx="648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n" sz="1800" b="1">
                <a:solidFill>
                  <a:srgbClr val="0A369D"/>
                </a:solidFill>
                <a:latin typeface="Open Sans"/>
                <a:ea typeface="Open Sans"/>
                <a:cs typeface="Open Sans"/>
                <a:sym typeface="Open Sans"/>
              </a:rPr>
              <a:t>Hint: </a:t>
            </a:r>
            <a:r>
              <a:rPr lang="en" sz="1800">
                <a:solidFill>
                  <a:srgbClr val="0A369D"/>
                </a:solidFill>
                <a:latin typeface="Open Sans"/>
                <a:ea typeface="Open Sans"/>
                <a:cs typeface="Open Sans"/>
                <a:sym typeface="Open Sans"/>
              </a:rPr>
              <a:t>Mutable + updated by human input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cxnSp>
        <p:nvCxnSpPr>
          <p:cNvPr id="797" name="Google Shape;797;p69"/>
          <p:cNvCxnSpPr>
            <a:stCxn id="798" idx="2"/>
            <a:endCxn id="799" idx="0"/>
          </p:cNvCxnSpPr>
          <p:nvPr/>
        </p:nvCxnSpPr>
        <p:spPr>
          <a:xfrm flipH="1">
            <a:off x="1104875" y="2128600"/>
            <a:ext cx="702000" cy="946800"/>
          </a:xfrm>
          <a:prstGeom prst="straightConnector1">
            <a:avLst/>
          </a:prstGeom>
          <a:noFill/>
          <a:ln w="9525" cap="flat" cmpd="sng">
            <a:solidFill>
              <a:srgbClr val="EEEEEE"/>
            </a:solidFill>
            <a:prstDash val="solid"/>
            <a:round/>
            <a:headEnd type="none" w="med" len="med"/>
            <a:tailEnd type="triangle" w="med" len="med"/>
          </a:ln>
        </p:spPr>
      </p:cxnSp>
      <p:cxnSp>
        <p:nvCxnSpPr>
          <p:cNvPr id="800" name="Google Shape;800;p69"/>
          <p:cNvCxnSpPr>
            <a:stCxn id="798" idx="2"/>
            <a:endCxn id="801" idx="0"/>
          </p:cNvCxnSpPr>
          <p:nvPr/>
        </p:nvCxnSpPr>
        <p:spPr>
          <a:xfrm>
            <a:off x="1806875" y="2128600"/>
            <a:ext cx="742800" cy="946800"/>
          </a:xfrm>
          <a:prstGeom prst="straightConnector1">
            <a:avLst/>
          </a:prstGeom>
          <a:noFill/>
          <a:ln w="9525" cap="flat" cmpd="sng">
            <a:solidFill>
              <a:srgbClr val="EEEEEE"/>
            </a:solidFill>
            <a:prstDash val="solid"/>
            <a:round/>
            <a:headEnd type="none" w="med" len="med"/>
            <a:tailEnd type="triangle" w="med" len="med"/>
          </a:ln>
        </p:spPr>
      </p:cxnSp>
      <p:sp>
        <p:nvSpPr>
          <p:cNvPr id="802" name="Google Shape;802;p69"/>
          <p:cNvSpPr txBox="1">
            <a:spLocks noGrp="1"/>
          </p:cNvSpPr>
          <p:nvPr>
            <p:ph type="title"/>
          </p:nvPr>
        </p:nvSpPr>
        <p:spPr>
          <a:xfrm>
            <a:off x="311650" y="445025"/>
            <a:ext cx="7731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Another Example: </a:t>
            </a:r>
            <a:r>
              <a:rPr lang="en" sz="2800" b="1">
                <a:solidFill>
                  <a:srgbClr val="396DFF"/>
                </a:solidFill>
                <a:latin typeface="Proxima Nova"/>
                <a:ea typeface="Proxima Nova"/>
                <a:cs typeface="Proxima Nova"/>
                <a:sym typeface="Proxima Nova"/>
              </a:rPr>
              <a:t>Showing Comment Replies</a:t>
            </a:r>
            <a:endParaRPr sz="2800" b="1">
              <a:solidFill>
                <a:srgbClr val="396DFF"/>
              </a:solidFill>
              <a:latin typeface="Proxima Nova"/>
              <a:ea typeface="Proxima Nova"/>
              <a:cs typeface="Proxima Nova"/>
              <a:sym typeface="Proxima Nova"/>
            </a:endParaRPr>
          </a:p>
        </p:txBody>
      </p:sp>
      <p:sp>
        <p:nvSpPr>
          <p:cNvPr id="803" name="Google Shape;803;p69"/>
          <p:cNvSpPr txBox="1">
            <a:spLocks noGrp="1"/>
          </p:cNvSpPr>
          <p:nvPr>
            <p:ph type="title"/>
          </p:nvPr>
        </p:nvSpPr>
        <p:spPr>
          <a:xfrm>
            <a:off x="414075" y="1843525"/>
            <a:ext cx="5434200" cy="2379300"/>
          </a:xfrm>
          <a:prstGeom prst="rect">
            <a:avLst/>
          </a:prstGeom>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9FC5E8"/>
              </a:buClr>
              <a:buSzPts val="2200"/>
              <a:buFont typeface="Open Sans"/>
              <a:buAutoNum type="alphaUcPeriod"/>
            </a:pPr>
            <a:r>
              <a:rPr lang="en" sz="2200" b="1">
                <a:solidFill>
                  <a:srgbClr val="9FC5E8"/>
                </a:solidFill>
                <a:latin typeface="Open Sans"/>
                <a:ea typeface="Open Sans"/>
                <a:cs typeface="Open Sans"/>
                <a:sym typeface="Open Sans"/>
              </a:rPr>
              <a:t>State </a:t>
            </a:r>
            <a:r>
              <a:rPr lang="en" sz="2200">
                <a:solidFill>
                  <a:srgbClr val="9FC5E8"/>
                </a:solidFill>
                <a:latin typeface="Consolas"/>
                <a:ea typeface="Consolas"/>
                <a:cs typeface="Consolas"/>
                <a:sym typeface="Consolas"/>
              </a:rPr>
              <a:t>showReplies</a:t>
            </a:r>
            <a:r>
              <a:rPr lang="en" sz="2200">
                <a:solidFill>
                  <a:srgbClr val="9FC5E8"/>
                </a:solidFill>
                <a:latin typeface="Open Sans"/>
                <a:ea typeface="Open Sans"/>
                <a:cs typeface="Open Sans"/>
                <a:sym typeface="Open Sans"/>
              </a:rPr>
              <a:t> in </a:t>
            </a:r>
            <a:r>
              <a:rPr lang="en" sz="2200" b="1">
                <a:solidFill>
                  <a:srgbClr val="9FC5E8"/>
                </a:solidFill>
                <a:latin typeface="Consolas"/>
                <a:ea typeface="Consolas"/>
                <a:cs typeface="Consolas"/>
                <a:sym typeface="Consolas"/>
              </a:rPr>
              <a:t>&lt;Reply/&gt;</a:t>
            </a:r>
            <a:endParaRPr sz="2200" b="1">
              <a:solidFill>
                <a:srgbClr val="9FC5E8"/>
              </a:solidFill>
              <a:latin typeface="Consolas"/>
              <a:ea typeface="Consolas"/>
              <a:cs typeface="Consolas"/>
              <a:sym typeface="Consolas"/>
            </a:endParaRPr>
          </a:p>
          <a:p>
            <a:pPr marL="457200" marR="0" lvl="0" indent="-368300" algn="l" rtl="0">
              <a:lnSpc>
                <a:spcPct val="115000"/>
              </a:lnSpc>
              <a:spcBef>
                <a:spcPts val="1000"/>
              </a:spcBef>
              <a:spcAft>
                <a:spcPts val="0"/>
              </a:spcAft>
              <a:buClr>
                <a:srgbClr val="9FC5E8"/>
              </a:buClr>
              <a:buSzPts val="2200"/>
              <a:buFont typeface="Open Sans"/>
              <a:buAutoNum type="alphaUcPeriod"/>
            </a:pPr>
            <a:r>
              <a:rPr lang="en" sz="2200" b="1">
                <a:solidFill>
                  <a:srgbClr val="9FC5E8"/>
                </a:solidFill>
                <a:latin typeface="Open Sans"/>
                <a:ea typeface="Open Sans"/>
                <a:cs typeface="Open Sans"/>
                <a:sym typeface="Open Sans"/>
              </a:rPr>
              <a:t>Prop </a:t>
            </a:r>
            <a:r>
              <a:rPr lang="en" sz="2200">
                <a:solidFill>
                  <a:srgbClr val="9FC5E8"/>
                </a:solidFill>
                <a:latin typeface="Consolas"/>
                <a:ea typeface="Consolas"/>
                <a:cs typeface="Consolas"/>
                <a:sym typeface="Consolas"/>
              </a:rPr>
              <a:t>showReplies</a:t>
            </a:r>
            <a:r>
              <a:rPr lang="en" sz="2200">
                <a:solidFill>
                  <a:srgbClr val="9FC5E8"/>
                </a:solidFill>
                <a:latin typeface="Open Sans"/>
                <a:ea typeface="Open Sans"/>
                <a:cs typeface="Open Sans"/>
                <a:sym typeface="Open Sans"/>
              </a:rPr>
              <a:t> in </a:t>
            </a:r>
            <a:r>
              <a:rPr lang="en" sz="2200" b="1">
                <a:solidFill>
                  <a:srgbClr val="9FC5E8"/>
                </a:solidFill>
                <a:latin typeface="Consolas"/>
                <a:ea typeface="Consolas"/>
                <a:cs typeface="Consolas"/>
                <a:sym typeface="Consolas"/>
              </a:rPr>
              <a:t>&lt;Reply&gt;</a:t>
            </a:r>
            <a:endParaRPr sz="2200" b="1">
              <a:solidFill>
                <a:srgbClr val="9FC5E8"/>
              </a:solidFill>
              <a:latin typeface="Consolas"/>
              <a:ea typeface="Consolas"/>
              <a:cs typeface="Consolas"/>
              <a:sym typeface="Consolas"/>
            </a:endParaRPr>
          </a:p>
          <a:p>
            <a:pPr marL="457200" marR="0" lvl="0" indent="-368300" algn="l" rtl="0">
              <a:lnSpc>
                <a:spcPct val="115000"/>
              </a:lnSpc>
              <a:spcBef>
                <a:spcPts val="1000"/>
              </a:spcBef>
              <a:spcAft>
                <a:spcPts val="0"/>
              </a:spcAft>
              <a:buClr>
                <a:srgbClr val="0A369D"/>
              </a:buClr>
              <a:buSzPts val="2200"/>
              <a:buFont typeface="Open Sans"/>
              <a:buAutoNum type="alphaUcPeriod"/>
            </a:pPr>
            <a:r>
              <a:rPr lang="en" sz="2200" b="1">
                <a:solidFill>
                  <a:srgbClr val="0A369D"/>
                </a:solidFill>
                <a:latin typeface="Open Sans"/>
                <a:ea typeface="Open Sans"/>
                <a:cs typeface="Open Sans"/>
                <a:sym typeface="Open Sans"/>
              </a:rPr>
              <a:t>State </a:t>
            </a:r>
            <a:r>
              <a:rPr lang="en" sz="2200">
                <a:solidFill>
                  <a:srgbClr val="0A369D"/>
                </a:solidFill>
                <a:latin typeface="Consolas"/>
                <a:ea typeface="Consolas"/>
                <a:cs typeface="Consolas"/>
                <a:sym typeface="Consolas"/>
              </a:rPr>
              <a:t>showReplies</a:t>
            </a:r>
            <a:r>
              <a:rPr lang="en" sz="2200">
                <a:solidFill>
                  <a:srgbClr val="0A369D"/>
                </a:solidFill>
                <a:latin typeface="Open Sans"/>
                <a:ea typeface="Open Sans"/>
                <a:cs typeface="Open Sans"/>
                <a:sym typeface="Open Sans"/>
              </a:rPr>
              <a:t> in </a:t>
            </a:r>
            <a:r>
              <a:rPr lang="en" sz="2200" b="1">
                <a:solidFill>
                  <a:srgbClr val="0A369D"/>
                </a:solidFill>
                <a:latin typeface="Consolas"/>
                <a:ea typeface="Consolas"/>
                <a:cs typeface="Consolas"/>
                <a:sym typeface="Consolas"/>
              </a:rPr>
              <a:t>&lt;Comment/&gt;</a:t>
            </a:r>
            <a:endParaRPr sz="2200" b="1">
              <a:solidFill>
                <a:srgbClr val="0A369D"/>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9FC5E8"/>
              </a:buClr>
              <a:buSzPts val="2200"/>
              <a:buFont typeface="Open Sans"/>
              <a:buAutoNum type="alphaUcPeriod"/>
            </a:pPr>
            <a:r>
              <a:rPr lang="en" sz="2200" b="1">
                <a:solidFill>
                  <a:srgbClr val="9FC5E8"/>
                </a:solidFill>
                <a:latin typeface="Open Sans"/>
                <a:ea typeface="Open Sans"/>
                <a:cs typeface="Open Sans"/>
                <a:sym typeface="Open Sans"/>
              </a:rPr>
              <a:t>Prop </a:t>
            </a:r>
            <a:r>
              <a:rPr lang="en" sz="2200">
                <a:solidFill>
                  <a:srgbClr val="9FC5E8"/>
                </a:solidFill>
                <a:latin typeface="Consolas"/>
                <a:ea typeface="Consolas"/>
                <a:cs typeface="Consolas"/>
                <a:sym typeface="Consolas"/>
              </a:rPr>
              <a:t>showReplies</a:t>
            </a:r>
            <a:r>
              <a:rPr lang="en" sz="2200">
                <a:solidFill>
                  <a:srgbClr val="9FC5E8"/>
                </a:solidFill>
                <a:latin typeface="Open Sans"/>
                <a:ea typeface="Open Sans"/>
                <a:cs typeface="Open Sans"/>
                <a:sym typeface="Open Sans"/>
              </a:rPr>
              <a:t> in </a:t>
            </a:r>
            <a:r>
              <a:rPr lang="en" sz="2200" b="1">
                <a:solidFill>
                  <a:srgbClr val="9FC5E8"/>
                </a:solidFill>
                <a:latin typeface="Consolas"/>
                <a:ea typeface="Consolas"/>
                <a:cs typeface="Consolas"/>
                <a:sym typeface="Consolas"/>
              </a:rPr>
              <a:t>&lt;Comment/&gt;</a:t>
            </a:r>
            <a:endParaRPr sz="2200" b="1">
              <a:solidFill>
                <a:srgbClr val="9FC5E8"/>
              </a:solidFill>
              <a:latin typeface="Consolas"/>
              <a:ea typeface="Consolas"/>
              <a:cs typeface="Consolas"/>
              <a:sym typeface="Consolas"/>
            </a:endParaRPr>
          </a:p>
        </p:txBody>
      </p:sp>
      <p:sp>
        <p:nvSpPr>
          <p:cNvPr id="804" name="Google Shape;804;p69"/>
          <p:cNvSpPr txBox="1">
            <a:spLocks noGrp="1"/>
          </p:cNvSpPr>
          <p:nvPr>
            <p:ph type="title"/>
          </p:nvPr>
        </p:nvSpPr>
        <p:spPr>
          <a:xfrm>
            <a:off x="311650" y="1177825"/>
            <a:ext cx="5935800" cy="665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000"/>
              </a:spcAft>
              <a:buNone/>
            </a:pPr>
            <a:r>
              <a:rPr lang="en" sz="2000">
                <a:solidFill>
                  <a:srgbClr val="0A369D"/>
                </a:solidFill>
                <a:latin typeface="Open Sans"/>
                <a:ea typeface="Open Sans"/>
                <a:cs typeface="Open Sans"/>
                <a:sym typeface="Open Sans"/>
              </a:rPr>
              <a:t>What is the best way to implement this in React?</a:t>
            </a:r>
            <a:endParaRPr sz="2000">
              <a:solidFill>
                <a:srgbClr val="0A369D"/>
              </a:solidFill>
              <a:latin typeface="Open Sans"/>
              <a:ea typeface="Open Sans"/>
              <a:cs typeface="Open Sans"/>
              <a:sym typeface="Open Sans"/>
            </a:endParaRPr>
          </a:p>
        </p:txBody>
      </p:sp>
      <p:sp>
        <p:nvSpPr>
          <p:cNvPr id="805" name="Google Shape;805;p69"/>
          <p:cNvSpPr txBox="1">
            <a:spLocks noGrp="1"/>
          </p:cNvSpPr>
          <p:nvPr>
            <p:ph type="body" idx="4294967295"/>
          </p:nvPr>
        </p:nvSpPr>
        <p:spPr>
          <a:xfrm>
            <a:off x="6593500" y="1918125"/>
            <a:ext cx="1337100" cy="4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F1C232"/>
                </a:solidFill>
              </a:rPr>
              <a:t>Comment</a:t>
            </a:r>
            <a:endParaRPr b="1">
              <a:solidFill>
                <a:srgbClr val="F1C232"/>
              </a:solidFill>
            </a:endParaRPr>
          </a:p>
        </p:txBody>
      </p:sp>
      <p:sp>
        <p:nvSpPr>
          <p:cNvPr id="806" name="Google Shape;806;p69"/>
          <p:cNvSpPr txBox="1">
            <a:spLocks noGrp="1"/>
          </p:cNvSpPr>
          <p:nvPr>
            <p:ph type="body" idx="4294967295"/>
          </p:nvPr>
        </p:nvSpPr>
        <p:spPr>
          <a:xfrm>
            <a:off x="56263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sp>
        <p:nvSpPr>
          <p:cNvPr id="807" name="Google Shape;807;p69"/>
          <p:cNvSpPr txBox="1">
            <a:spLocks noGrp="1"/>
          </p:cNvSpPr>
          <p:nvPr>
            <p:ph type="body" idx="4294967295"/>
          </p:nvPr>
        </p:nvSpPr>
        <p:spPr>
          <a:xfrm>
            <a:off x="67379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sp>
        <p:nvSpPr>
          <p:cNvPr id="808" name="Google Shape;808;p69"/>
          <p:cNvSpPr txBox="1">
            <a:spLocks noGrp="1"/>
          </p:cNvSpPr>
          <p:nvPr>
            <p:ph type="body" idx="4294967295"/>
          </p:nvPr>
        </p:nvSpPr>
        <p:spPr>
          <a:xfrm>
            <a:off x="7849550" y="3145925"/>
            <a:ext cx="1048200" cy="43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A64D79"/>
                </a:solidFill>
              </a:rPr>
              <a:t>Reply</a:t>
            </a:r>
            <a:endParaRPr b="1">
              <a:solidFill>
                <a:srgbClr val="A64D79"/>
              </a:solidFill>
            </a:endParaRPr>
          </a:p>
        </p:txBody>
      </p:sp>
      <p:cxnSp>
        <p:nvCxnSpPr>
          <p:cNvPr id="809" name="Google Shape;809;p69"/>
          <p:cNvCxnSpPr>
            <a:stCxn id="805" idx="2"/>
            <a:endCxn id="806" idx="0"/>
          </p:cNvCxnSpPr>
          <p:nvPr/>
        </p:nvCxnSpPr>
        <p:spPr>
          <a:xfrm flipH="1">
            <a:off x="6150550" y="2350125"/>
            <a:ext cx="1111500" cy="795900"/>
          </a:xfrm>
          <a:prstGeom prst="straightConnector1">
            <a:avLst/>
          </a:prstGeom>
          <a:noFill/>
          <a:ln w="19050" cap="flat" cmpd="sng">
            <a:solidFill>
              <a:schemeClr val="dk2"/>
            </a:solidFill>
            <a:prstDash val="solid"/>
            <a:round/>
            <a:headEnd type="none" w="med" len="med"/>
            <a:tailEnd type="triangle" w="med" len="med"/>
          </a:ln>
        </p:spPr>
      </p:cxnSp>
      <p:cxnSp>
        <p:nvCxnSpPr>
          <p:cNvPr id="810" name="Google Shape;810;p69"/>
          <p:cNvCxnSpPr>
            <a:stCxn id="805" idx="2"/>
            <a:endCxn id="807" idx="0"/>
          </p:cNvCxnSpPr>
          <p:nvPr/>
        </p:nvCxnSpPr>
        <p:spPr>
          <a:xfrm>
            <a:off x="7262050" y="2350125"/>
            <a:ext cx="0" cy="795900"/>
          </a:xfrm>
          <a:prstGeom prst="straightConnector1">
            <a:avLst/>
          </a:prstGeom>
          <a:noFill/>
          <a:ln w="19050" cap="flat" cmpd="sng">
            <a:solidFill>
              <a:schemeClr val="dk2"/>
            </a:solidFill>
            <a:prstDash val="solid"/>
            <a:round/>
            <a:headEnd type="none" w="med" len="med"/>
            <a:tailEnd type="triangle" w="med" len="med"/>
          </a:ln>
        </p:spPr>
      </p:cxnSp>
      <p:cxnSp>
        <p:nvCxnSpPr>
          <p:cNvPr id="811" name="Google Shape;811;p69"/>
          <p:cNvCxnSpPr>
            <a:stCxn id="805" idx="2"/>
            <a:endCxn id="808" idx="0"/>
          </p:cNvCxnSpPr>
          <p:nvPr/>
        </p:nvCxnSpPr>
        <p:spPr>
          <a:xfrm>
            <a:off x="7262050" y="2350125"/>
            <a:ext cx="1111500" cy="795900"/>
          </a:xfrm>
          <a:prstGeom prst="straightConnector1">
            <a:avLst/>
          </a:prstGeom>
          <a:noFill/>
          <a:ln w="19050" cap="flat" cmpd="sng">
            <a:solidFill>
              <a:schemeClr val="dk2"/>
            </a:solidFill>
            <a:prstDash val="solid"/>
            <a:round/>
            <a:headEnd type="none" w="med" len="med"/>
            <a:tailEnd type="triangle" w="med" len="med"/>
          </a:ln>
        </p:spPr>
      </p:cxnSp>
      <p:sp>
        <p:nvSpPr>
          <p:cNvPr id="812" name="Google Shape;812;p69"/>
          <p:cNvSpPr txBox="1"/>
          <p:nvPr/>
        </p:nvSpPr>
        <p:spPr>
          <a:xfrm>
            <a:off x="1331550" y="4478425"/>
            <a:ext cx="648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n" sz="1800" b="1">
                <a:solidFill>
                  <a:srgbClr val="0A369D"/>
                </a:solidFill>
                <a:latin typeface="Open Sans"/>
                <a:ea typeface="Open Sans"/>
                <a:cs typeface="Open Sans"/>
                <a:sym typeface="Open Sans"/>
              </a:rPr>
              <a:t>Hint: </a:t>
            </a:r>
            <a:r>
              <a:rPr lang="en" sz="1800">
                <a:solidFill>
                  <a:srgbClr val="0A369D"/>
                </a:solidFill>
                <a:latin typeface="Open Sans"/>
                <a:ea typeface="Open Sans"/>
                <a:cs typeface="Open Sans"/>
                <a:sym typeface="Open Sans"/>
              </a:rPr>
              <a:t>Mutable + updated by human input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0"/>
          <p:cNvSpPr txBox="1">
            <a:spLocks noGrp="1"/>
          </p:cNvSpPr>
          <p:nvPr>
            <p:ph type="title"/>
          </p:nvPr>
        </p:nvSpPr>
        <p:spPr>
          <a:xfrm>
            <a:off x="311650" y="1106125"/>
            <a:ext cx="3967500" cy="14589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0"/>
              </a:spcBef>
              <a:spcAft>
                <a:spcPts val="1000"/>
              </a:spcAft>
              <a:buClr>
                <a:srgbClr val="0A369D"/>
              </a:buClr>
              <a:buSzPts val="1800"/>
              <a:buFont typeface="Open Sans"/>
              <a:buChar char="●"/>
            </a:pPr>
            <a:r>
              <a:rPr lang="en" sz="1800">
                <a:solidFill>
                  <a:srgbClr val="0A369D"/>
                </a:solidFill>
                <a:latin typeface="Open Sans"/>
                <a:ea typeface="Open Sans"/>
                <a:cs typeface="Open Sans"/>
                <a:sym typeface="Open Sans"/>
              </a:rPr>
              <a:t>Use the </a:t>
            </a:r>
            <a:r>
              <a:rPr lang="en" sz="1800" b="1">
                <a:solidFill>
                  <a:srgbClr val="0A369D"/>
                </a:solidFill>
                <a:latin typeface="Consolas"/>
                <a:ea typeface="Consolas"/>
                <a:cs typeface="Consolas"/>
                <a:sym typeface="Consolas"/>
              </a:rPr>
              <a:t>showReplies</a:t>
            </a:r>
            <a:r>
              <a:rPr lang="en" sz="1800">
                <a:solidFill>
                  <a:srgbClr val="0A369D"/>
                </a:solidFill>
                <a:latin typeface="Open Sans"/>
                <a:ea typeface="Open Sans"/>
                <a:cs typeface="Open Sans"/>
                <a:sym typeface="Open Sans"/>
              </a:rPr>
              <a:t> </a:t>
            </a:r>
            <a:r>
              <a:rPr lang="en" sz="1800" b="1">
                <a:solidFill>
                  <a:srgbClr val="0A369D"/>
                </a:solidFill>
                <a:latin typeface="Open Sans"/>
                <a:ea typeface="Open Sans"/>
                <a:cs typeface="Open Sans"/>
                <a:sym typeface="Open Sans"/>
              </a:rPr>
              <a:t>state </a:t>
            </a:r>
            <a:r>
              <a:rPr lang="en" sz="1800">
                <a:solidFill>
                  <a:srgbClr val="0A369D"/>
                </a:solidFill>
                <a:latin typeface="Open Sans"/>
                <a:ea typeface="Open Sans"/>
                <a:cs typeface="Open Sans"/>
                <a:sym typeface="Open Sans"/>
              </a:rPr>
              <a:t>in </a:t>
            </a:r>
            <a:r>
              <a:rPr lang="en" sz="1800">
                <a:solidFill>
                  <a:srgbClr val="0A369D"/>
                </a:solidFill>
                <a:latin typeface="Consolas"/>
                <a:ea typeface="Consolas"/>
                <a:cs typeface="Consolas"/>
                <a:sym typeface="Consolas"/>
              </a:rPr>
              <a:t>&lt;Comment/&gt;</a:t>
            </a:r>
            <a:r>
              <a:rPr lang="en" sz="1800">
                <a:solidFill>
                  <a:srgbClr val="0A369D"/>
                </a:solidFill>
                <a:latin typeface="Open Sans"/>
                <a:ea typeface="Open Sans"/>
                <a:cs typeface="Open Sans"/>
                <a:sym typeface="Open Sans"/>
              </a:rPr>
              <a:t> to </a:t>
            </a:r>
            <a:r>
              <a:rPr lang="en" sz="1800" b="1">
                <a:solidFill>
                  <a:srgbClr val="0A369D"/>
                </a:solidFill>
                <a:latin typeface="Open Sans"/>
                <a:ea typeface="Open Sans"/>
                <a:cs typeface="Open Sans"/>
                <a:sym typeface="Open Sans"/>
              </a:rPr>
              <a:t>control </a:t>
            </a:r>
            <a:r>
              <a:rPr lang="en" sz="1800">
                <a:solidFill>
                  <a:srgbClr val="0A369D"/>
                </a:solidFill>
                <a:latin typeface="Open Sans"/>
                <a:ea typeface="Open Sans"/>
                <a:cs typeface="Open Sans"/>
                <a:sym typeface="Open Sans"/>
              </a:rPr>
              <a:t>whether or not the replies are displayed</a:t>
            </a:r>
            <a:endParaRPr sz="1800">
              <a:solidFill>
                <a:srgbClr val="0A369D"/>
              </a:solidFill>
              <a:latin typeface="Open Sans"/>
              <a:ea typeface="Open Sans"/>
              <a:cs typeface="Open Sans"/>
              <a:sym typeface="Open Sans"/>
            </a:endParaRPr>
          </a:p>
        </p:txBody>
      </p:sp>
      <p:sp>
        <p:nvSpPr>
          <p:cNvPr id="818" name="Google Shape;818;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819" name="Google Shape;819;p70"/>
          <p:cNvSpPr/>
          <p:nvPr/>
        </p:nvSpPr>
        <p:spPr>
          <a:xfrm>
            <a:off x="496000" y="2653413"/>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20" name="Google Shape;820;p70"/>
          <p:cNvSpPr txBox="1"/>
          <p:nvPr/>
        </p:nvSpPr>
        <p:spPr>
          <a:xfrm>
            <a:off x="625750" y="2682775"/>
            <a:ext cx="1648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&lt;Comment/&gt;</a:t>
            </a:r>
            <a:endParaRPr sz="1800" b="1">
              <a:solidFill>
                <a:srgbClr val="0A369D"/>
              </a:solidFill>
              <a:latin typeface="Roboto Mono"/>
              <a:ea typeface="Roboto Mono"/>
              <a:cs typeface="Roboto Mono"/>
              <a:sym typeface="Roboto Mono"/>
            </a:endParaRPr>
          </a:p>
        </p:txBody>
      </p:sp>
      <p:sp>
        <p:nvSpPr>
          <p:cNvPr id="821" name="Google Shape;821;p70"/>
          <p:cNvSpPr/>
          <p:nvPr/>
        </p:nvSpPr>
        <p:spPr>
          <a:xfrm>
            <a:off x="679175" y="3148363"/>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0A369D"/>
              </a:solidFill>
              <a:latin typeface="Open Sans"/>
              <a:ea typeface="Open Sans"/>
              <a:cs typeface="Open Sans"/>
              <a:sym typeface="Open Sans"/>
            </a:endParaRPr>
          </a:p>
        </p:txBody>
      </p:sp>
      <p:sp>
        <p:nvSpPr>
          <p:cNvPr id="822" name="Google Shape;822;p70"/>
          <p:cNvSpPr/>
          <p:nvPr/>
        </p:nvSpPr>
        <p:spPr>
          <a:xfrm>
            <a:off x="2716850" y="3148363"/>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23" name="Google Shape;823;p70"/>
          <p:cNvSpPr txBox="1"/>
          <p:nvPr/>
        </p:nvSpPr>
        <p:spPr>
          <a:xfrm>
            <a:off x="679163" y="31483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824" name="Google Shape;824;p70"/>
          <p:cNvSpPr txBox="1"/>
          <p:nvPr/>
        </p:nvSpPr>
        <p:spPr>
          <a:xfrm>
            <a:off x="2716863" y="31483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825" name="Google Shape;825;p70"/>
          <p:cNvSpPr txBox="1"/>
          <p:nvPr/>
        </p:nvSpPr>
        <p:spPr>
          <a:xfrm>
            <a:off x="681100" y="3386475"/>
            <a:ext cx="149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A369D"/>
                </a:solidFill>
                <a:latin typeface="Roboto Mono"/>
                <a:ea typeface="Roboto Mono"/>
                <a:cs typeface="Roboto Mono"/>
                <a:sym typeface="Roboto Mono"/>
              </a:rPr>
              <a:t>comments[i]:</a:t>
            </a:r>
            <a:endParaRPr sz="1200">
              <a:solidFill>
                <a:srgbClr val="0A369D"/>
              </a:solidFill>
              <a:latin typeface="Roboto Mono"/>
              <a:ea typeface="Roboto Mono"/>
              <a:cs typeface="Roboto Mono"/>
              <a:sym typeface="Roboto Mono"/>
            </a:endParaRPr>
          </a:p>
        </p:txBody>
      </p:sp>
      <p:sp>
        <p:nvSpPr>
          <p:cNvPr id="826" name="Google Shape;826;p70"/>
          <p:cNvSpPr txBox="1"/>
          <p:nvPr/>
        </p:nvSpPr>
        <p:spPr>
          <a:xfrm>
            <a:off x="2716850" y="3431350"/>
            <a:ext cx="16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showReplies:</a:t>
            </a:r>
            <a:endParaRPr>
              <a:solidFill>
                <a:srgbClr val="0A369D"/>
              </a:solidFill>
              <a:latin typeface="Roboto Mono"/>
              <a:ea typeface="Roboto Mono"/>
              <a:cs typeface="Roboto Mono"/>
              <a:sym typeface="Roboto Mono"/>
            </a:endParaRPr>
          </a:p>
        </p:txBody>
      </p:sp>
      <p:sp>
        <p:nvSpPr>
          <p:cNvPr id="827" name="Google Shape;827;p70"/>
          <p:cNvSpPr txBox="1"/>
          <p:nvPr/>
        </p:nvSpPr>
        <p:spPr>
          <a:xfrm>
            <a:off x="732600" y="3630800"/>
            <a:ext cx="1652100" cy="738900"/>
          </a:xfrm>
          <a:prstGeom prst="rect">
            <a:avLst/>
          </a:prstGeom>
          <a:noFill/>
          <a:ln>
            <a:noFill/>
          </a:ln>
        </p:spPr>
        <p:txBody>
          <a:bodyPr spcFirstLastPara="1" wrap="square" lIns="91425" tIns="91425" rIns="91425" bIns="91425" anchor="t" anchorCtr="0">
            <a:spAutoFit/>
          </a:bodyPr>
          <a:lstStyle/>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author name</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comment content</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date posted</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profile picture</a:t>
            </a:r>
            <a:endParaRPr sz="900" b="1">
              <a:solidFill>
                <a:srgbClr val="0A369D"/>
              </a:solidFill>
              <a:latin typeface="Open Sans"/>
              <a:ea typeface="Open Sans"/>
              <a:cs typeface="Open Sans"/>
              <a:sym typeface="Open Sans"/>
            </a:endParaRPr>
          </a:p>
        </p:txBody>
      </p:sp>
      <p:sp>
        <p:nvSpPr>
          <p:cNvPr id="828" name="Google Shape;828;p70"/>
          <p:cNvSpPr txBox="1">
            <a:spLocks noGrp="1"/>
          </p:cNvSpPr>
          <p:nvPr>
            <p:ph type="title"/>
          </p:nvPr>
        </p:nvSpPr>
        <p:spPr>
          <a:xfrm>
            <a:off x="311650" y="445025"/>
            <a:ext cx="7731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rgbClr val="396DFF"/>
                </a:solidFill>
                <a:latin typeface="Proxima Nova"/>
                <a:ea typeface="Proxima Nova"/>
                <a:cs typeface="Proxima Nova"/>
                <a:sym typeface="Proxima Nova"/>
              </a:rPr>
              <a:t>Another Example: </a:t>
            </a:r>
            <a:r>
              <a:rPr lang="en" sz="2800" b="1">
                <a:solidFill>
                  <a:srgbClr val="396DFF"/>
                </a:solidFill>
                <a:latin typeface="Proxima Nova"/>
                <a:ea typeface="Proxima Nova"/>
                <a:cs typeface="Proxima Nova"/>
                <a:sym typeface="Proxima Nova"/>
              </a:rPr>
              <a:t>Showing Comment Replies</a:t>
            </a:r>
            <a:endParaRPr sz="2800" b="1">
              <a:solidFill>
                <a:srgbClr val="396DFF"/>
              </a:solidFill>
              <a:latin typeface="Proxima Nova"/>
              <a:ea typeface="Proxima Nova"/>
              <a:cs typeface="Proxima Nova"/>
              <a:sym typeface="Proxima Nova"/>
            </a:endParaRPr>
          </a:p>
        </p:txBody>
      </p:sp>
      <p:pic>
        <p:nvPicPr>
          <p:cNvPr id="829" name="Google Shape;829;p70"/>
          <p:cNvPicPr preferRelativeResize="0"/>
          <p:nvPr/>
        </p:nvPicPr>
        <p:blipFill>
          <a:blip r:embed="rId3">
            <a:alphaModFix/>
          </a:blip>
          <a:stretch>
            <a:fillRect/>
          </a:stretch>
        </p:blipFill>
        <p:spPr>
          <a:xfrm>
            <a:off x="5519375" y="1614825"/>
            <a:ext cx="2247900" cy="381000"/>
          </a:xfrm>
          <a:prstGeom prst="rect">
            <a:avLst/>
          </a:prstGeom>
          <a:noFill/>
          <a:ln>
            <a:noFill/>
          </a:ln>
        </p:spPr>
      </p:pic>
      <p:sp>
        <p:nvSpPr>
          <p:cNvPr id="830" name="Google Shape;830;p70"/>
          <p:cNvSpPr txBox="1"/>
          <p:nvPr/>
        </p:nvSpPr>
        <p:spPr>
          <a:xfrm>
            <a:off x="2716850" y="3755775"/>
            <a:ext cx="145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95458"/>
                </a:solidFill>
                <a:latin typeface="Roboto Mono"/>
                <a:ea typeface="Roboto Mono"/>
                <a:cs typeface="Roboto Mono"/>
                <a:sym typeface="Roboto Mono"/>
              </a:rPr>
              <a:t>false/true</a:t>
            </a:r>
            <a:endParaRPr sz="1200" b="1">
              <a:solidFill>
                <a:srgbClr val="F95458"/>
              </a:solidFill>
              <a:latin typeface="Roboto Mono"/>
              <a:ea typeface="Roboto Mono"/>
              <a:cs typeface="Roboto Mono"/>
              <a:sym typeface="Roboto Mono"/>
            </a:endParaRPr>
          </a:p>
        </p:txBody>
      </p:sp>
      <p:pic>
        <p:nvPicPr>
          <p:cNvPr id="831" name="Google Shape;831;p70"/>
          <p:cNvPicPr preferRelativeResize="0"/>
          <p:nvPr/>
        </p:nvPicPr>
        <p:blipFill rotWithShape="1">
          <a:blip r:embed="rId4">
            <a:alphaModFix/>
          </a:blip>
          <a:srcRect b="56713"/>
          <a:stretch/>
        </p:blipFill>
        <p:spPr>
          <a:xfrm>
            <a:off x="5562440" y="2740150"/>
            <a:ext cx="1566835" cy="1835400"/>
          </a:xfrm>
          <a:prstGeom prst="rect">
            <a:avLst/>
          </a:prstGeom>
          <a:noFill/>
          <a:ln>
            <a:noFill/>
          </a:ln>
        </p:spPr>
      </p:pic>
      <p:sp>
        <p:nvSpPr>
          <p:cNvPr id="832" name="Google Shape;832;p70"/>
          <p:cNvSpPr txBox="1"/>
          <p:nvPr/>
        </p:nvSpPr>
        <p:spPr>
          <a:xfrm>
            <a:off x="5519375" y="1211144"/>
            <a:ext cx="22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showReplies: </a:t>
            </a:r>
            <a:r>
              <a:rPr lang="en" b="1">
                <a:solidFill>
                  <a:srgbClr val="0A369D"/>
                </a:solidFill>
                <a:latin typeface="Roboto Mono"/>
                <a:ea typeface="Roboto Mono"/>
                <a:cs typeface="Roboto Mono"/>
                <a:sym typeface="Roboto Mono"/>
              </a:rPr>
              <a:t>false</a:t>
            </a:r>
            <a:endParaRPr b="1">
              <a:solidFill>
                <a:srgbClr val="0A369D"/>
              </a:solidFill>
              <a:latin typeface="Roboto Mono"/>
              <a:ea typeface="Roboto Mono"/>
              <a:cs typeface="Roboto Mono"/>
              <a:sym typeface="Roboto Mono"/>
            </a:endParaRPr>
          </a:p>
        </p:txBody>
      </p:sp>
      <p:sp>
        <p:nvSpPr>
          <p:cNvPr id="833" name="Google Shape;833;p70"/>
          <p:cNvSpPr txBox="1"/>
          <p:nvPr/>
        </p:nvSpPr>
        <p:spPr>
          <a:xfrm>
            <a:off x="5519375" y="2329733"/>
            <a:ext cx="22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A369D"/>
                </a:solidFill>
                <a:latin typeface="Roboto Mono"/>
                <a:ea typeface="Roboto Mono"/>
                <a:cs typeface="Roboto Mono"/>
                <a:sym typeface="Roboto Mono"/>
              </a:rPr>
              <a:t>showReplies: </a:t>
            </a:r>
            <a:r>
              <a:rPr lang="en" b="1">
                <a:solidFill>
                  <a:srgbClr val="0A369D"/>
                </a:solidFill>
                <a:latin typeface="Roboto Mono"/>
                <a:ea typeface="Roboto Mono"/>
                <a:cs typeface="Roboto Mono"/>
                <a:sym typeface="Roboto Mono"/>
              </a:rPr>
              <a:t>true</a:t>
            </a:r>
            <a:endParaRPr b="1">
              <a:solidFill>
                <a:srgbClr val="0A369D"/>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1"/>
          <p:cNvSpPr txBox="1">
            <a:spLocks noGrp="1"/>
          </p:cNvSpPr>
          <p:nvPr>
            <p:ph type="title"/>
          </p:nvPr>
        </p:nvSpPr>
        <p:spPr>
          <a:xfrm>
            <a:off x="311700" y="445025"/>
            <a:ext cx="417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State </a:t>
            </a:r>
            <a:r>
              <a:rPr lang="en" b="1">
                <a:latin typeface="Proxima Nova"/>
                <a:ea typeface="Proxima Nova"/>
                <a:cs typeface="Proxima Nova"/>
                <a:sym typeface="Proxima Nova"/>
              </a:rPr>
              <a:t>Recap</a:t>
            </a:r>
            <a:endParaRPr b="1">
              <a:latin typeface="Proxima Nova"/>
              <a:ea typeface="Proxima Nova"/>
              <a:cs typeface="Proxima Nova"/>
              <a:sym typeface="Proxima Nova"/>
            </a:endParaRPr>
          </a:p>
        </p:txBody>
      </p:sp>
      <p:sp>
        <p:nvSpPr>
          <p:cNvPr id="839" name="Google Shape;839;p71"/>
          <p:cNvSpPr txBox="1">
            <a:spLocks noGrp="1"/>
          </p:cNvSpPr>
          <p:nvPr>
            <p:ph type="body" idx="1"/>
          </p:nvPr>
        </p:nvSpPr>
        <p:spPr>
          <a:xfrm>
            <a:off x="231450" y="1141875"/>
            <a:ext cx="43359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State is </a:t>
            </a:r>
            <a:r>
              <a:rPr lang="en" b="1"/>
              <a:t>information </a:t>
            </a:r>
            <a:r>
              <a:rPr lang="en"/>
              <a:t>maintained by components and lets us </a:t>
            </a:r>
            <a:r>
              <a:rPr lang="en" b="1"/>
              <a:t>control </a:t>
            </a:r>
            <a:r>
              <a:rPr lang="en"/>
              <a:t>what is displayed in the application</a:t>
            </a:r>
            <a:endParaRPr/>
          </a:p>
          <a:p>
            <a:pPr marL="457200" lvl="0" indent="-342900" algn="l" rtl="0">
              <a:lnSpc>
                <a:spcPct val="100000"/>
              </a:lnSpc>
              <a:spcBef>
                <a:spcPts val="1000"/>
              </a:spcBef>
              <a:spcAft>
                <a:spcPts val="0"/>
              </a:spcAft>
              <a:buSzPts val="1800"/>
              <a:buChar char="●"/>
            </a:pPr>
            <a:r>
              <a:rPr lang="en"/>
              <a:t>State is </a:t>
            </a:r>
            <a:r>
              <a:rPr lang="en" b="1"/>
              <a:t>mutable </a:t>
            </a:r>
            <a:r>
              <a:rPr lang="en"/>
              <a:t>and updated by external </a:t>
            </a:r>
            <a:r>
              <a:rPr lang="en" b="1"/>
              <a:t>inputs</a:t>
            </a:r>
            <a:endParaRPr b="1"/>
          </a:p>
          <a:p>
            <a:pPr marL="457200" lvl="0" indent="-342900" algn="l" rtl="0">
              <a:lnSpc>
                <a:spcPct val="100000"/>
              </a:lnSpc>
              <a:spcBef>
                <a:spcPts val="1000"/>
              </a:spcBef>
              <a:spcAft>
                <a:spcPts val="1000"/>
              </a:spcAft>
              <a:buSzPts val="1800"/>
              <a:buChar char="●"/>
            </a:pPr>
            <a:r>
              <a:rPr lang="en"/>
              <a:t>Can be </a:t>
            </a:r>
            <a:r>
              <a:rPr lang="en" b="1"/>
              <a:t>passed</a:t>
            </a:r>
            <a:r>
              <a:rPr lang="en"/>
              <a:t> to reusable child components as props</a:t>
            </a:r>
            <a:endParaRPr/>
          </a:p>
        </p:txBody>
      </p:sp>
      <p:sp>
        <p:nvSpPr>
          <p:cNvPr id="840" name="Google Shape;840;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841" name="Google Shape;841;p71"/>
          <p:cNvSpPr/>
          <p:nvPr/>
        </p:nvSpPr>
        <p:spPr>
          <a:xfrm>
            <a:off x="5524550" y="1869676"/>
            <a:ext cx="1969500" cy="13074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42" name="Google Shape;842;p71"/>
          <p:cNvSpPr txBox="1"/>
          <p:nvPr/>
        </p:nvSpPr>
        <p:spPr>
          <a:xfrm>
            <a:off x="5524538" y="18696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843" name="Google Shape;843;p71"/>
          <p:cNvSpPr/>
          <p:nvPr/>
        </p:nvSpPr>
        <p:spPr>
          <a:xfrm>
            <a:off x="5952350" y="22407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844" name="Google Shape;844;p71"/>
          <p:cNvSpPr/>
          <p:nvPr/>
        </p:nvSpPr>
        <p:spPr>
          <a:xfrm>
            <a:off x="5952350" y="25173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845" name="Google Shape;845;p71"/>
          <p:cNvSpPr/>
          <p:nvPr/>
        </p:nvSpPr>
        <p:spPr>
          <a:xfrm>
            <a:off x="5952350" y="2793988"/>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851" name="Google Shape;851;p72"/>
          <p:cNvSpPr txBox="1"/>
          <p:nvPr/>
        </p:nvSpPr>
        <p:spPr>
          <a:xfrm>
            <a:off x="198425" y="145000"/>
            <a:ext cx="6036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rgbClr val="F95458"/>
                </a:solidFill>
                <a:latin typeface="Proxima Nova"/>
                <a:ea typeface="Proxima Nova"/>
                <a:cs typeface="Proxima Nova"/>
                <a:sym typeface="Proxima Nova"/>
              </a:rPr>
              <a:t>Component Structure </a:t>
            </a:r>
            <a:r>
              <a:rPr lang="en" sz="3900">
                <a:solidFill>
                  <a:srgbClr val="396DFF"/>
                </a:solidFill>
                <a:latin typeface="Proxima Nova"/>
                <a:ea typeface="Proxima Nova"/>
                <a:cs typeface="Proxima Nova"/>
                <a:sym typeface="Proxima Nova"/>
              </a:rPr>
              <a:t>Recap</a:t>
            </a:r>
            <a:endParaRPr sz="3900">
              <a:solidFill>
                <a:srgbClr val="396DFF"/>
              </a:solidFill>
              <a:latin typeface="Proxima Nova"/>
              <a:ea typeface="Proxima Nova"/>
              <a:cs typeface="Proxima Nova"/>
              <a:sym typeface="Proxima Nova"/>
            </a:endParaRPr>
          </a:p>
        </p:txBody>
      </p:sp>
      <p:sp>
        <p:nvSpPr>
          <p:cNvPr id="852" name="Google Shape;852;p72"/>
          <p:cNvSpPr/>
          <p:nvPr/>
        </p:nvSpPr>
        <p:spPr>
          <a:xfrm>
            <a:off x="4214250" y="931488"/>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53" name="Google Shape;853;p72"/>
          <p:cNvSpPr txBox="1"/>
          <p:nvPr/>
        </p:nvSpPr>
        <p:spPr>
          <a:xfrm>
            <a:off x="4344000" y="960838"/>
            <a:ext cx="1381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&lt;Post/&gt;</a:t>
            </a:r>
            <a:endParaRPr sz="1800" b="1">
              <a:solidFill>
                <a:srgbClr val="0A369D"/>
              </a:solidFill>
              <a:latin typeface="Roboto Mono"/>
              <a:ea typeface="Roboto Mono"/>
              <a:cs typeface="Roboto Mono"/>
              <a:sym typeface="Roboto Mono"/>
            </a:endParaRPr>
          </a:p>
        </p:txBody>
      </p:sp>
      <p:sp>
        <p:nvSpPr>
          <p:cNvPr id="854" name="Google Shape;854;p72"/>
          <p:cNvSpPr/>
          <p:nvPr/>
        </p:nvSpPr>
        <p:spPr>
          <a:xfrm>
            <a:off x="4397425" y="1426438"/>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55" name="Google Shape;855;p72"/>
          <p:cNvSpPr/>
          <p:nvPr/>
        </p:nvSpPr>
        <p:spPr>
          <a:xfrm>
            <a:off x="6435100" y="1426438"/>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56" name="Google Shape;856;p72"/>
          <p:cNvSpPr txBox="1"/>
          <p:nvPr/>
        </p:nvSpPr>
        <p:spPr>
          <a:xfrm>
            <a:off x="4397413" y="142643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857" name="Google Shape;857;p72"/>
          <p:cNvSpPr txBox="1"/>
          <p:nvPr/>
        </p:nvSpPr>
        <p:spPr>
          <a:xfrm>
            <a:off x="6435113" y="1426438"/>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858" name="Google Shape;858;p72"/>
          <p:cNvSpPr txBox="1"/>
          <p:nvPr/>
        </p:nvSpPr>
        <p:spPr>
          <a:xfrm>
            <a:off x="4851475" y="1800988"/>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859" name="Google Shape;859;p72"/>
          <p:cNvSpPr/>
          <p:nvPr/>
        </p:nvSpPr>
        <p:spPr>
          <a:xfrm>
            <a:off x="6790150" y="174756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comments[0]</a:t>
            </a:r>
            <a:endParaRPr sz="800">
              <a:latin typeface="Roboto Mono"/>
              <a:ea typeface="Roboto Mono"/>
              <a:cs typeface="Roboto Mono"/>
              <a:sym typeface="Roboto Mono"/>
            </a:endParaRPr>
          </a:p>
        </p:txBody>
      </p:sp>
      <p:sp>
        <p:nvSpPr>
          <p:cNvPr id="860" name="Google Shape;860;p72"/>
          <p:cNvSpPr/>
          <p:nvPr/>
        </p:nvSpPr>
        <p:spPr>
          <a:xfrm>
            <a:off x="6790150" y="202416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comments[1]</a:t>
            </a:r>
            <a:endParaRPr sz="800">
              <a:latin typeface="Roboto Mono"/>
              <a:ea typeface="Roboto Mono"/>
              <a:cs typeface="Roboto Mono"/>
              <a:sym typeface="Roboto Mono"/>
            </a:endParaRPr>
          </a:p>
        </p:txBody>
      </p:sp>
      <p:sp>
        <p:nvSpPr>
          <p:cNvPr id="861" name="Google Shape;861;p72"/>
          <p:cNvSpPr/>
          <p:nvPr/>
        </p:nvSpPr>
        <p:spPr>
          <a:xfrm>
            <a:off x="6790150" y="2300763"/>
            <a:ext cx="1113900" cy="276600"/>
          </a:xfrm>
          <a:prstGeom prst="rect">
            <a:avLst/>
          </a:prstGeom>
          <a:solidFill>
            <a:schemeClr val="lt2"/>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Mono"/>
                <a:ea typeface="Roboto Mono"/>
                <a:cs typeface="Roboto Mono"/>
                <a:sym typeface="Roboto Mono"/>
              </a:rPr>
              <a:t>comments[2]</a:t>
            </a:r>
            <a:endParaRPr sz="800">
              <a:latin typeface="Roboto Mono"/>
              <a:ea typeface="Roboto Mono"/>
              <a:cs typeface="Roboto Mono"/>
              <a:sym typeface="Roboto Mono"/>
            </a:endParaRPr>
          </a:p>
        </p:txBody>
      </p:sp>
      <p:sp>
        <p:nvSpPr>
          <p:cNvPr id="862" name="Google Shape;862;p72"/>
          <p:cNvSpPr/>
          <p:nvPr/>
        </p:nvSpPr>
        <p:spPr>
          <a:xfrm>
            <a:off x="4214250" y="3090313"/>
            <a:ext cx="4258200" cy="1835400"/>
          </a:xfrm>
          <a:prstGeom prst="roundRect">
            <a:avLst>
              <a:gd name="adj" fmla="val 11642"/>
            </a:avLst>
          </a:prstGeom>
          <a:solidFill>
            <a:srgbClr val="EEEEEE"/>
          </a:solidFill>
          <a:ln w="19050"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63" name="Google Shape;863;p72"/>
          <p:cNvSpPr txBox="1"/>
          <p:nvPr/>
        </p:nvSpPr>
        <p:spPr>
          <a:xfrm>
            <a:off x="4344000" y="3119675"/>
            <a:ext cx="16482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69D"/>
                </a:solidFill>
                <a:latin typeface="Roboto Mono"/>
                <a:ea typeface="Roboto Mono"/>
                <a:cs typeface="Roboto Mono"/>
                <a:sym typeface="Roboto Mono"/>
              </a:rPr>
              <a:t>&lt;Comment/&gt;</a:t>
            </a:r>
            <a:endParaRPr sz="1800" b="1">
              <a:solidFill>
                <a:srgbClr val="0A369D"/>
              </a:solidFill>
              <a:latin typeface="Roboto Mono"/>
              <a:ea typeface="Roboto Mono"/>
              <a:cs typeface="Roboto Mono"/>
              <a:sym typeface="Roboto Mono"/>
            </a:endParaRPr>
          </a:p>
        </p:txBody>
      </p:sp>
      <p:sp>
        <p:nvSpPr>
          <p:cNvPr id="864" name="Google Shape;864;p72"/>
          <p:cNvSpPr/>
          <p:nvPr/>
        </p:nvSpPr>
        <p:spPr>
          <a:xfrm>
            <a:off x="4397425" y="3585263"/>
            <a:ext cx="1824000" cy="1210800"/>
          </a:xfrm>
          <a:prstGeom prst="roundRect">
            <a:avLst>
              <a:gd name="adj" fmla="val 1134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0A369D"/>
              </a:solidFill>
              <a:latin typeface="Open Sans"/>
              <a:ea typeface="Open Sans"/>
              <a:cs typeface="Open Sans"/>
              <a:sym typeface="Open Sans"/>
            </a:endParaRPr>
          </a:p>
        </p:txBody>
      </p:sp>
      <p:sp>
        <p:nvSpPr>
          <p:cNvPr id="865" name="Google Shape;865;p72"/>
          <p:cNvSpPr/>
          <p:nvPr/>
        </p:nvSpPr>
        <p:spPr>
          <a:xfrm>
            <a:off x="6435100" y="3585263"/>
            <a:ext cx="1824000" cy="1210800"/>
          </a:xfrm>
          <a:prstGeom prst="roundRect">
            <a:avLst>
              <a:gd name="adj" fmla="val 10074"/>
            </a:avLst>
          </a:prstGeom>
          <a:solidFill>
            <a:srgbClr val="EEEEEE"/>
          </a:solidFill>
          <a:ln w="9525" cap="flat" cmpd="sng">
            <a:solidFill>
              <a:srgbClr val="777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800" b="1">
              <a:solidFill>
                <a:srgbClr val="0A369D"/>
              </a:solidFill>
              <a:latin typeface="Open Sans"/>
              <a:ea typeface="Open Sans"/>
              <a:cs typeface="Open Sans"/>
              <a:sym typeface="Open Sans"/>
            </a:endParaRPr>
          </a:p>
        </p:txBody>
      </p:sp>
      <p:sp>
        <p:nvSpPr>
          <p:cNvPr id="866" name="Google Shape;866;p72"/>
          <p:cNvSpPr txBox="1"/>
          <p:nvPr/>
        </p:nvSpPr>
        <p:spPr>
          <a:xfrm>
            <a:off x="4397413" y="35852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Props</a:t>
            </a:r>
            <a:endParaRPr b="1">
              <a:solidFill>
                <a:srgbClr val="0A369D"/>
              </a:solidFill>
              <a:latin typeface="Open Sans"/>
              <a:ea typeface="Open Sans"/>
              <a:cs typeface="Open Sans"/>
              <a:sym typeface="Open Sans"/>
            </a:endParaRPr>
          </a:p>
        </p:txBody>
      </p:sp>
      <p:sp>
        <p:nvSpPr>
          <p:cNvPr id="867" name="Google Shape;867;p72"/>
          <p:cNvSpPr txBox="1"/>
          <p:nvPr/>
        </p:nvSpPr>
        <p:spPr>
          <a:xfrm>
            <a:off x="6435113" y="3585263"/>
            <a:ext cx="87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A369D"/>
                </a:solidFill>
                <a:latin typeface="Open Sans"/>
                <a:ea typeface="Open Sans"/>
                <a:cs typeface="Open Sans"/>
                <a:sym typeface="Open Sans"/>
              </a:rPr>
              <a:t>State</a:t>
            </a:r>
            <a:endParaRPr b="1">
              <a:solidFill>
                <a:srgbClr val="0A369D"/>
              </a:solidFill>
              <a:latin typeface="Open Sans"/>
              <a:ea typeface="Open Sans"/>
              <a:cs typeface="Open Sans"/>
              <a:sym typeface="Open Sans"/>
            </a:endParaRPr>
          </a:p>
        </p:txBody>
      </p:sp>
      <p:sp>
        <p:nvSpPr>
          <p:cNvPr id="868" name="Google Shape;868;p72"/>
          <p:cNvSpPr txBox="1"/>
          <p:nvPr/>
        </p:nvSpPr>
        <p:spPr>
          <a:xfrm>
            <a:off x="4399350" y="3823375"/>
            <a:ext cx="149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A369D"/>
                </a:solidFill>
                <a:latin typeface="Roboto Mono"/>
                <a:ea typeface="Roboto Mono"/>
                <a:cs typeface="Roboto Mono"/>
                <a:sym typeface="Roboto Mono"/>
              </a:rPr>
              <a:t>comments[i]:</a:t>
            </a:r>
            <a:endParaRPr sz="1200">
              <a:solidFill>
                <a:srgbClr val="0A369D"/>
              </a:solidFill>
              <a:latin typeface="Roboto Mono"/>
              <a:ea typeface="Roboto Mono"/>
              <a:cs typeface="Roboto Mono"/>
              <a:sym typeface="Roboto Mono"/>
            </a:endParaRPr>
          </a:p>
        </p:txBody>
      </p:sp>
      <p:sp>
        <p:nvSpPr>
          <p:cNvPr id="869" name="Google Shape;869;p72"/>
          <p:cNvSpPr txBox="1"/>
          <p:nvPr/>
        </p:nvSpPr>
        <p:spPr>
          <a:xfrm>
            <a:off x="6889150" y="3959813"/>
            <a:ext cx="91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A369D"/>
                </a:solidFill>
                <a:latin typeface="Open Sans"/>
                <a:ea typeface="Open Sans"/>
                <a:cs typeface="Open Sans"/>
                <a:sym typeface="Open Sans"/>
              </a:rPr>
              <a:t>None</a:t>
            </a:r>
            <a:endParaRPr sz="1800">
              <a:solidFill>
                <a:srgbClr val="0A369D"/>
              </a:solidFill>
              <a:latin typeface="Open Sans"/>
              <a:ea typeface="Open Sans"/>
              <a:cs typeface="Open Sans"/>
              <a:sym typeface="Open Sans"/>
            </a:endParaRPr>
          </a:p>
        </p:txBody>
      </p:sp>
      <p:sp>
        <p:nvSpPr>
          <p:cNvPr id="870" name="Google Shape;870;p72"/>
          <p:cNvSpPr txBox="1"/>
          <p:nvPr/>
        </p:nvSpPr>
        <p:spPr>
          <a:xfrm>
            <a:off x="4450850" y="4067700"/>
            <a:ext cx="1652100" cy="738900"/>
          </a:xfrm>
          <a:prstGeom prst="rect">
            <a:avLst/>
          </a:prstGeom>
          <a:noFill/>
          <a:ln>
            <a:noFill/>
          </a:ln>
        </p:spPr>
        <p:txBody>
          <a:bodyPr spcFirstLastPara="1" wrap="square" lIns="91425" tIns="91425" rIns="91425" bIns="91425" anchor="t" anchorCtr="0">
            <a:spAutoFit/>
          </a:bodyPr>
          <a:lstStyle/>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author name</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comment content</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date posted</a:t>
            </a:r>
            <a:endParaRPr sz="900">
              <a:solidFill>
                <a:srgbClr val="0A369D"/>
              </a:solidFill>
              <a:latin typeface="Roboto Mono"/>
              <a:ea typeface="Roboto Mono"/>
              <a:cs typeface="Roboto Mono"/>
              <a:sym typeface="Roboto Mono"/>
            </a:endParaRPr>
          </a:p>
          <a:p>
            <a:pPr marL="274320" lvl="0" indent="-285750" algn="l" rtl="0">
              <a:spcBef>
                <a:spcPts val="0"/>
              </a:spcBef>
              <a:spcAft>
                <a:spcPts val="0"/>
              </a:spcAft>
              <a:buClr>
                <a:srgbClr val="0A369D"/>
              </a:buClr>
              <a:buSzPts val="900"/>
              <a:buFont typeface="Roboto Mono"/>
              <a:buChar char="-"/>
            </a:pPr>
            <a:r>
              <a:rPr lang="en" sz="900">
                <a:solidFill>
                  <a:srgbClr val="0A369D"/>
                </a:solidFill>
                <a:latin typeface="Roboto Mono"/>
                <a:ea typeface="Roboto Mono"/>
                <a:cs typeface="Roboto Mono"/>
                <a:sym typeface="Roboto Mono"/>
              </a:rPr>
              <a:t>profile picture</a:t>
            </a:r>
            <a:endParaRPr sz="900" b="1">
              <a:solidFill>
                <a:srgbClr val="0A369D"/>
              </a:solidFill>
              <a:latin typeface="Open Sans"/>
              <a:ea typeface="Open Sans"/>
              <a:cs typeface="Open Sans"/>
              <a:sym typeface="Open Sans"/>
            </a:endParaRPr>
          </a:p>
        </p:txBody>
      </p:sp>
      <p:cxnSp>
        <p:nvCxnSpPr>
          <p:cNvPr id="871" name="Google Shape;871;p72"/>
          <p:cNvCxnSpPr>
            <a:stCxn id="861" idx="2"/>
            <a:endCxn id="868" idx="0"/>
          </p:cNvCxnSpPr>
          <p:nvPr/>
        </p:nvCxnSpPr>
        <p:spPr>
          <a:xfrm rot="5400000">
            <a:off x="5623450" y="2099613"/>
            <a:ext cx="1245900" cy="2201400"/>
          </a:xfrm>
          <a:prstGeom prst="curvedConnector3">
            <a:avLst>
              <a:gd name="adj1" fmla="val 50005"/>
            </a:avLst>
          </a:prstGeom>
          <a:noFill/>
          <a:ln w="19050" cap="flat" cmpd="sng">
            <a:solidFill>
              <a:srgbClr val="F95458"/>
            </a:solidFill>
            <a:prstDash val="dash"/>
            <a:round/>
            <a:headEnd type="none" w="med" len="med"/>
            <a:tailEnd type="triangle" w="med" len="med"/>
          </a:ln>
        </p:spPr>
      </p:cxnSp>
      <p:sp>
        <p:nvSpPr>
          <p:cNvPr id="872" name="Google Shape;872;p72"/>
          <p:cNvSpPr txBox="1"/>
          <p:nvPr/>
        </p:nvSpPr>
        <p:spPr>
          <a:xfrm>
            <a:off x="320525" y="1480475"/>
            <a:ext cx="3685800" cy="3576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A369D"/>
              </a:buClr>
              <a:buSzPts val="1600"/>
              <a:buFont typeface="Open Sans"/>
              <a:buChar char="●"/>
            </a:pPr>
            <a:r>
              <a:rPr lang="en" sz="1600">
                <a:solidFill>
                  <a:srgbClr val="0A369D"/>
                </a:solidFill>
                <a:latin typeface="Open Sans"/>
                <a:ea typeface="Open Sans"/>
                <a:cs typeface="Open Sans"/>
                <a:sym typeface="Open Sans"/>
              </a:rPr>
              <a:t>Components can have </a:t>
            </a:r>
            <a:r>
              <a:rPr lang="en" sz="1600" b="1">
                <a:solidFill>
                  <a:srgbClr val="F95458"/>
                </a:solidFill>
                <a:latin typeface="Open Sans"/>
                <a:ea typeface="Open Sans"/>
                <a:cs typeface="Open Sans"/>
                <a:sym typeface="Open Sans"/>
              </a:rPr>
              <a:t>props </a:t>
            </a:r>
            <a:r>
              <a:rPr lang="en" sz="1600">
                <a:solidFill>
                  <a:srgbClr val="0A369D"/>
                </a:solidFill>
                <a:latin typeface="Open Sans"/>
                <a:ea typeface="Open Sans"/>
                <a:cs typeface="Open Sans"/>
                <a:sym typeface="Open Sans"/>
              </a:rPr>
              <a:t>and/or </a:t>
            </a:r>
            <a:r>
              <a:rPr lang="en" sz="1600" b="1">
                <a:solidFill>
                  <a:srgbClr val="F95458"/>
                </a:solidFill>
                <a:latin typeface="Open Sans"/>
                <a:ea typeface="Open Sans"/>
                <a:cs typeface="Open Sans"/>
                <a:sym typeface="Open Sans"/>
              </a:rPr>
              <a:t>state</a:t>
            </a:r>
            <a:endParaRPr sz="1600" b="1">
              <a:solidFill>
                <a:srgbClr val="F95458"/>
              </a:solidFill>
              <a:latin typeface="Open Sans"/>
              <a:ea typeface="Open Sans"/>
              <a:cs typeface="Open Sans"/>
              <a:sym typeface="Open Sans"/>
            </a:endParaRPr>
          </a:p>
          <a:p>
            <a:pPr marL="457200" lvl="0" indent="-330200" algn="l" rtl="0">
              <a:spcBef>
                <a:spcPts val="1000"/>
              </a:spcBef>
              <a:spcAft>
                <a:spcPts val="0"/>
              </a:spcAft>
              <a:buClr>
                <a:srgbClr val="0A369D"/>
              </a:buClr>
              <a:buSzPts val="1600"/>
              <a:buFont typeface="Open Sans"/>
              <a:buChar char="●"/>
            </a:pPr>
            <a:r>
              <a:rPr lang="en" sz="1600" b="1">
                <a:solidFill>
                  <a:srgbClr val="0A369D"/>
                </a:solidFill>
                <a:latin typeface="Open Sans"/>
                <a:ea typeface="Open Sans"/>
                <a:cs typeface="Open Sans"/>
                <a:sym typeface="Open Sans"/>
              </a:rPr>
              <a:t>Props </a:t>
            </a:r>
            <a:r>
              <a:rPr lang="en" sz="1600">
                <a:solidFill>
                  <a:srgbClr val="0A369D"/>
                </a:solidFill>
                <a:latin typeface="Open Sans"/>
                <a:ea typeface="Open Sans"/>
                <a:cs typeface="Open Sans"/>
                <a:sym typeface="Open Sans"/>
              </a:rPr>
              <a:t>are </a:t>
            </a:r>
            <a:r>
              <a:rPr lang="en" sz="1600" b="1">
                <a:solidFill>
                  <a:srgbClr val="0A369D"/>
                </a:solidFill>
                <a:latin typeface="Open Sans"/>
                <a:ea typeface="Open Sans"/>
                <a:cs typeface="Open Sans"/>
                <a:sym typeface="Open Sans"/>
              </a:rPr>
              <a:t>passed </a:t>
            </a:r>
            <a:r>
              <a:rPr lang="en" sz="1600">
                <a:solidFill>
                  <a:srgbClr val="0A369D"/>
                </a:solidFill>
                <a:latin typeface="Open Sans"/>
                <a:ea typeface="Open Sans"/>
                <a:cs typeface="Open Sans"/>
                <a:sym typeface="Open Sans"/>
              </a:rPr>
              <a:t>down from parent components and are </a:t>
            </a:r>
            <a:r>
              <a:rPr lang="en" sz="1600" b="1">
                <a:solidFill>
                  <a:srgbClr val="0A369D"/>
                </a:solidFill>
                <a:latin typeface="Open Sans"/>
                <a:ea typeface="Open Sans"/>
                <a:cs typeface="Open Sans"/>
                <a:sym typeface="Open Sans"/>
              </a:rPr>
              <a:t>immutable</a:t>
            </a:r>
            <a:endParaRPr sz="1600" b="1">
              <a:solidFill>
                <a:srgbClr val="0A369D"/>
              </a:solidFill>
              <a:latin typeface="Open Sans"/>
              <a:ea typeface="Open Sans"/>
              <a:cs typeface="Open Sans"/>
              <a:sym typeface="Open Sans"/>
            </a:endParaRPr>
          </a:p>
          <a:p>
            <a:pPr marL="457200" lvl="0" indent="-330200" algn="l" rtl="0">
              <a:spcBef>
                <a:spcPts val="1000"/>
              </a:spcBef>
              <a:spcAft>
                <a:spcPts val="0"/>
              </a:spcAft>
              <a:buClr>
                <a:srgbClr val="0A369D"/>
              </a:buClr>
              <a:buSzPts val="1600"/>
              <a:buFont typeface="Open Sans"/>
              <a:buChar char="●"/>
            </a:pPr>
            <a:r>
              <a:rPr lang="en" sz="1600" b="1">
                <a:solidFill>
                  <a:srgbClr val="0A369D"/>
                </a:solidFill>
                <a:latin typeface="Open Sans"/>
                <a:ea typeface="Open Sans"/>
                <a:cs typeface="Open Sans"/>
                <a:sym typeface="Open Sans"/>
              </a:rPr>
              <a:t>State </a:t>
            </a:r>
            <a:r>
              <a:rPr lang="en" sz="1600">
                <a:solidFill>
                  <a:srgbClr val="0A369D"/>
                </a:solidFill>
                <a:latin typeface="Open Sans"/>
                <a:ea typeface="Open Sans"/>
                <a:cs typeface="Open Sans"/>
                <a:sym typeface="Open Sans"/>
              </a:rPr>
              <a:t>is data maintained by a component and is </a:t>
            </a:r>
            <a:r>
              <a:rPr lang="en" sz="1600" b="1">
                <a:solidFill>
                  <a:srgbClr val="0A369D"/>
                </a:solidFill>
                <a:latin typeface="Open Sans"/>
                <a:ea typeface="Open Sans"/>
                <a:cs typeface="Open Sans"/>
                <a:sym typeface="Open Sans"/>
              </a:rPr>
              <a:t>mutable</a:t>
            </a:r>
            <a:endParaRPr sz="1600" b="1">
              <a:solidFill>
                <a:srgbClr val="0A369D"/>
              </a:solidFill>
              <a:latin typeface="Open Sans"/>
              <a:ea typeface="Open Sans"/>
              <a:cs typeface="Open Sans"/>
              <a:sym typeface="Open Sans"/>
            </a:endParaRPr>
          </a:p>
          <a:p>
            <a:pPr marL="457200" lvl="0" indent="-330200" algn="l" rtl="0">
              <a:spcBef>
                <a:spcPts val="1000"/>
              </a:spcBef>
              <a:spcAft>
                <a:spcPts val="1000"/>
              </a:spcAft>
              <a:buClr>
                <a:srgbClr val="0A369D"/>
              </a:buClr>
              <a:buSzPts val="1600"/>
              <a:buFont typeface="Open Sans"/>
              <a:buChar char="●"/>
            </a:pPr>
            <a:r>
              <a:rPr lang="en" sz="1600">
                <a:solidFill>
                  <a:srgbClr val="0A369D"/>
                </a:solidFill>
                <a:latin typeface="Open Sans"/>
                <a:ea typeface="Open Sans"/>
                <a:cs typeface="Open Sans"/>
                <a:sym typeface="Open Sans"/>
              </a:rPr>
              <a:t>State can be kept in </a:t>
            </a:r>
            <a:r>
              <a:rPr lang="en" sz="1600" b="1">
                <a:solidFill>
                  <a:srgbClr val="0A369D"/>
                </a:solidFill>
                <a:latin typeface="Open Sans"/>
                <a:ea typeface="Open Sans"/>
                <a:cs typeface="Open Sans"/>
                <a:sym typeface="Open Sans"/>
              </a:rPr>
              <a:t>parent components</a:t>
            </a:r>
            <a:r>
              <a:rPr lang="en" sz="1600">
                <a:solidFill>
                  <a:srgbClr val="0A369D"/>
                </a:solidFill>
                <a:latin typeface="Open Sans"/>
                <a:ea typeface="Open Sans"/>
                <a:cs typeface="Open Sans"/>
                <a:sym typeface="Open Sans"/>
              </a:rPr>
              <a:t> so that it can be passed into </a:t>
            </a:r>
            <a:r>
              <a:rPr lang="en" sz="1600" b="1">
                <a:solidFill>
                  <a:srgbClr val="0A369D"/>
                </a:solidFill>
                <a:latin typeface="Open Sans"/>
                <a:ea typeface="Open Sans"/>
                <a:cs typeface="Open Sans"/>
                <a:sym typeface="Open Sans"/>
              </a:rPr>
              <a:t>reusable </a:t>
            </a:r>
            <a:r>
              <a:rPr lang="en" sz="1600">
                <a:solidFill>
                  <a:srgbClr val="0A369D"/>
                </a:solidFill>
                <a:latin typeface="Open Sans"/>
                <a:ea typeface="Open Sans"/>
                <a:cs typeface="Open Sans"/>
                <a:sym typeface="Open Sans"/>
              </a:rPr>
              <a:t>child components as props</a:t>
            </a:r>
            <a:endParaRPr sz="1600">
              <a:solidFill>
                <a:srgbClr val="0A369D"/>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Any questions so far?</a:t>
            </a:r>
            <a:endParaRPr/>
          </a:p>
        </p:txBody>
      </p:sp>
      <p:sp>
        <p:nvSpPr>
          <p:cNvPr id="878" name="Google Shape;878;p73"/>
          <p:cNvSpPr txBox="1"/>
          <p:nvPr/>
        </p:nvSpPr>
        <p:spPr>
          <a:xfrm>
            <a:off x="2288025" y="2882350"/>
            <a:ext cx="44253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Open Sans"/>
                <a:ea typeface="Open Sans"/>
                <a:cs typeface="Open Sans"/>
                <a:sym typeface="Open Sans"/>
              </a:rPr>
              <a:t>Ask out loud or on weblab.is/questions!</a:t>
            </a:r>
            <a:endParaRPr sz="2000">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96DFF"/>
                </a:solidFill>
              </a:rPr>
              <a:t>Let’s get some practice coding up a </a:t>
            </a:r>
            <a:br>
              <a:rPr lang="en">
                <a:solidFill>
                  <a:srgbClr val="396DFF"/>
                </a:solidFill>
              </a:rPr>
            </a:br>
            <a:r>
              <a:rPr lang="en">
                <a:solidFill>
                  <a:srgbClr val="396DFF"/>
                </a:solidFill>
              </a:rPr>
              <a:t>React component</a:t>
            </a:r>
            <a:endParaRPr>
              <a:solidFill>
                <a:srgbClr val="396DFF"/>
              </a:solidFill>
            </a:endParaRPr>
          </a:p>
        </p:txBody>
      </p:sp>
      <p:sp>
        <p:nvSpPr>
          <p:cNvPr id="884" name="Google Shape;884;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0" name="Google Shape;890;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49</a:t>
            </a:fld>
            <a:endParaRPr>
              <a:solidFill>
                <a:schemeClr val="lt1"/>
              </a:solidFill>
            </a:endParaRPr>
          </a:p>
        </p:txBody>
      </p:sp>
      <p:sp>
        <p:nvSpPr>
          <p:cNvPr id="891" name="Google Shape;891;p75"/>
          <p:cNvSpPr txBox="1"/>
          <p:nvPr/>
        </p:nvSpPr>
        <p:spPr>
          <a:xfrm>
            <a:off x="2842350" y="596875"/>
            <a:ext cx="4108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Avenir"/>
                <a:ea typeface="Avenir"/>
                <a:cs typeface="Avenir"/>
                <a:sym typeface="Avenir"/>
              </a:rPr>
              <a:t>CommentReply.js</a:t>
            </a:r>
            <a:endParaRPr sz="3200" b="1">
              <a:solidFill>
                <a:schemeClr val="lt1"/>
              </a:solidFill>
              <a:latin typeface="Avenir"/>
              <a:ea typeface="Avenir"/>
              <a:cs typeface="Avenir"/>
              <a:sym typeface="Avenir"/>
            </a:endParaRPr>
          </a:p>
        </p:txBody>
      </p:sp>
      <p:pic>
        <p:nvPicPr>
          <p:cNvPr id="892" name="Google Shape;892;p75"/>
          <p:cNvPicPr preferRelativeResize="0"/>
          <p:nvPr/>
        </p:nvPicPr>
        <p:blipFill rotWithShape="1">
          <a:blip r:embed="rId4">
            <a:alphaModFix/>
          </a:blip>
          <a:srcRect l="13569"/>
          <a:stretch/>
        </p:blipFill>
        <p:spPr>
          <a:xfrm>
            <a:off x="2266950" y="1847850"/>
            <a:ext cx="4610101" cy="14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56" name="Google Shape;156;p31"/>
          <p:cNvGrpSpPr/>
          <p:nvPr/>
        </p:nvGrpSpPr>
        <p:grpSpPr>
          <a:xfrm>
            <a:off x="386350" y="-52125"/>
            <a:ext cx="4158225" cy="5195700"/>
            <a:chOff x="455600" y="-38275"/>
            <a:chExt cx="4158225" cy="5195700"/>
          </a:xfrm>
        </p:grpSpPr>
        <p:sp>
          <p:nvSpPr>
            <p:cNvPr id="157" name="Google Shape;157;p31"/>
            <p:cNvSpPr txBox="1"/>
            <p:nvPr/>
          </p:nvSpPr>
          <p:spPr>
            <a:xfrm>
              <a:off x="472925" y="-38275"/>
              <a:ext cx="4140900" cy="5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 class="friendsSection"&gt;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class="friends-header"&gt;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&lt;h3&gt;Friends&lt;/h3&gt;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&lt;a href="allfriends.html"&gt;See all friends&lt;/a&gt;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&lt;p&gt;102 mutual friends&lt;/p&gt;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class=”friends-images”&gt;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&lt;img src=”jaesung-yoo.png” /&gt;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class="header"&gt;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&lt;img src="qiongzhouhuang.png" /&gt;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&lt;h3&gt;Qiong Zhou Huang&lt;/h3&gt;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&lt;p&gt;March 31, 2022&lt;/p&gt;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&lt;div class="post-text"&gt;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&lt;img src=”kennethchoi.png” /&gt;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		</a:t>
              </a:r>
              <a:r>
                <a:rPr lang="en" sz="800" b="1">
                  <a:solidFill>
                    <a:schemeClr val="dk1"/>
                  </a:solidFill>
                  <a:latin typeface="Consolas"/>
                  <a:ea typeface="Consolas"/>
                  <a:cs typeface="Consolas"/>
                  <a:sym typeface="Consolas"/>
                </a:rPr>
                <a:t>&lt;div class="post-text"&gt;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streaming weeblab lecture 5 rn with Qiong Zhou Huang got me feeling like 😝🫢🫡</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&lt;/div&gt;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&lt;div class=”comments-section”&gt;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&lt;div class=”post-comment”&gt;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&lt;h3&gt; Qiong Zhou Huang&gt; &lt;/h3&gt;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&lt;p&gt; remember to like and subscribe! &lt;/p&gt;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&lt;/div&gt;</a:t>
              </a:r>
              <a:endParaRPr sz="800" b="1">
                <a:latin typeface="Consolas"/>
                <a:ea typeface="Consolas"/>
                <a:cs typeface="Consolas"/>
                <a:sym typeface="Consolas"/>
              </a:endParaRPr>
            </a:p>
            <a:p>
              <a:pPr marL="0" lvl="0" indent="0" algn="l" rtl="0">
                <a:spcBef>
                  <a:spcPts val="0"/>
                </a:spcBef>
                <a:spcAft>
                  <a:spcPts val="0"/>
                </a:spcAft>
                <a:buNone/>
              </a:pPr>
              <a:r>
                <a:rPr lang="en" sz="800" b="1">
                  <a:latin typeface="Consolas"/>
                  <a:ea typeface="Consolas"/>
                  <a:cs typeface="Consolas"/>
                  <a:sym typeface="Consolas"/>
                </a:rPr>
                <a:t>&lt;/div&gt;</a:t>
              </a:r>
              <a:endParaRPr sz="8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&lt;div&gt;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&lt;div class="header"&gt;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&lt;img src="qiongzhouhuang.png" /&gt;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&lt;h3&gt;Qiong Zhou Huang&lt;/h3&gt;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&lt;p&gt;23m&lt;/p&gt;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&lt;/div&gt;</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	&lt;img src=”weeblab.png class=”post-image” /&gt;</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&lt;/div&gt; </a:t>
              </a:r>
              <a:endParaRPr sz="800" b="1">
                <a:solidFill>
                  <a:schemeClr val="dk1"/>
                </a:solidFill>
                <a:latin typeface="Consolas"/>
                <a:ea typeface="Consolas"/>
                <a:cs typeface="Consolas"/>
                <a:sym typeface="Consolas"/>
              </a:endParaRPr>
            </a:p>
            <a:p>
              <a:pPr marL="0" lvl="0" indent="0" algn="l" rtl="0">
                <a:spcBef>
                  <a:spcPts val="0"/>
                </a:spcBef>
                <a:spcAft>
                  <a:spcPts val="0"/>
                </a:spcAft>
                <a:buNone/>
              </a:pPr>
              <a:r>
                <a:rPr lang="en" sz="800" b="1">
                  <a:solidFill>
                    <a:schemeClr val="dk1"/>
                  </a:solidFill>
                  <a:latin typeface="Consolas"/>
                  <a:ea typeface="Consolas"/>
                  <a:cs typeface="Consolas"/>
                  <a:sym typeface="Consolas"/>
                </a:rPr>
                <a:t>... (10000 more posts)</a:t>
              </a:r>
              <a:endParaRPr sz="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800" b="1">
                  <a:solidFill>
                    <a:schemeClr val="dk1"/>
                  </a:solidFill>
                  <a:latin typeface="Consolas"/>
                  <a:ea typeface="Consolas"/>
                  <a:cs typeface="Consolas"/>
                  <a:sym typeface="Consolas"/>
                </a:rPr>
                <a:t>...</a:t>
              </a:r>
              <a:endParaRPr sz="800" b="1">
                <a:solidFill>
                  <a:schemeClr val="dk1"/>
                </a:solidFill>
                <a:latin typeface="Consolas"/>
                <a:ea typeface="Consolas"/>
                <a:cs typeface="Consolas"/>
                <a:sym typeface="Consolas"/>
              </a:endParaRPr>
            </a:p>
          </p:txBody>
        </p:sp>
        <p:sp>
          <p:nvSpPr>
            <p:cNvPr id="158" name="Google Shape;158;p31"/>
            <p:cNvSpPr txBox="1"/>
            <p:nvPr/>
          </p:nvSpPr>
          <p:spPr>
            <a:xfrm>
              <a:off x="455600" y="2195924"/>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Courier New"/>
                <a:ea typeface="Courier New"/>
                <a:cs typeface="Courier New"/>
                <a:sym typeface="Courier New"/>
              </a:endParaRPr>
            </a:p>
          </p:txBody>
        </p:sp>
      </p:grpSp>
      <p:pic>
        <p:nvPicPr>
          <p:cNvPr id="159" name="Google Shape;159;p31"/>
          <p:cNvPicPr preferRelativeResize="0"/>
          <p:nvPr/>
        </p:nvPicPr>
        <p:blipFill rotWithShape="1">
          <a:blip r:embed="rId3">
            <a:alphaModFix/>
          </a:blip>
          <a:srcRect l="14789" r="10777"/>
          <a:stretch/>
        </p:blipFill>
        <p:spPr>
          <a:xfrm>
            <a:off x="4426000" y="333100"/>
            <a:ext cx="4627727" cy="3232076"/>
          </a:xfrm>
          <a:prstGeom prst="rect">
            <a:avLst/>
          </a:prstGeom>
          <a:noFill/>
          <a:ln>
            <a:noFill/>
          </a:ln>
        </p:spPr>
      </p:pic>
      <p:pic>
        <p:nvPicPr>
          <p:cNvPr id="160" name="Google Shape;160;p31"/>
          <p:cNvPicPr preferRelativeResize="0"/>
          <p:nvPr/>
        </p:nvPicPr>
        <p:blipFill rotWithShape="1">
          <a:blip r:embed="rId4">
            <a:alphaModFix/>
          </a:blip>
          <a:srcRect t="2707" b="3597"/>
          <a:stretch/>
        </p:blipFill>
        <p:spPr>
          <a:xfrm>
            <a:off x="4513338" y="1051717"/>
            <a:ext cx="1864994" cy="251345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7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8" name="Google Shape;898;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50</a:t>
            </a:fld>
            <a:endParaRPr>
              <a:solidFill>
                <a:schemeClr val="lt1"/>
              </a:solidFill>
            </a:endParaRPr>
          </a:p>
        </p:txBody>
      </p:sp>
      <p:sp>
        <p:nvSpPr>
          <p:cNvPr id="899" name="Google Shape;899;p76"/>
          <p:cNvSpPr txBox="1"/>
          <p:nvPr/>
        </p:nvSpPr>
        <p:spPr>
          <a:xfrm>
            <a:off x="2842350" y="596875"/>
            <a:ext cx="4108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Avenir"/>
                <a:ea typeface="Avenir"/>
                <a:cs typeface="Avenir"/>
                <a:sym typeface="Avenir"/>
              </a:rPr>
              <a:t>CommentReply.js</a:t>
            </a:r>
            <a:endParaRPr sz="3200" b="1">
              <a:solidFill>
                <a:schemeClr val="lt1"/>
              </a:solidFill>
              <a:latin typeface="Avenir"/>
              <a:ea typeface="Avenir"/>
              <a:cs typeface="Avenir"/>
              <a:sym typeface="Avenir"/>
            </a:endParaRPr>
          </a:p>
        </p:txBody>
      </p:sp>
      <p:pic>
        <p:nvPicPr>
          <p:cNvPr id="900" name="Google Shape;900;p76"/>
          <p:cNvPicPr preferRelativeResize="0"/>
          <p:nvPr/>
        </p:nvPicPr>
        <p:blipFill rotWithShape="1">
          <a:blip r:embed="rId4">
            <a:alphaModFix/>
          </a:blip>
          <a:srcRect l="13569"/>
          <a:stretch/>
        </p:blipFill>
        <p:spPr>
          <a:xfrm>
            <a:off x="2266950" y="1847850"/>
            <a:ext cx="4610101" cy="1447800"/>
          </a:xfrm>
          <a:prstGeom prst="rect">
            <a:avLst/>
          </a:prstGeom>
          <a:noFill/>
          <a:ln>
            <a:noFill/>
          </a:ln>
        </p:spPr>
      </p:pic>
      <p:sp>
        <p:nvSpPr>
          <p:cNvPr id="901" name="Google Shape;901;p76"/>
          <p:cNvSpPr/>
          <p:nvPr/>
        </p:nvSpPr>
        <p:spPr>
          <a:xfrm>
            <a:off x="2547075" y="2036475"/>
            <a:ext cx="1748700" cy="3258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name</a:t>
            </a:r>
            <a:endParaRPr>
              <a:solidFill>
                <a:srgbClr val="EEEEEE"/>
              </a:solidFill>
              <a:latin typeface="Roboto Mono"/>
              <a:ea typeface="Roboto Mono"/>
              <a:cs typeface="Roboto Mono"/>
              <a:sym typeface="Roboto Mono"/>
            </a:endParaRPr>
          </a:p>
        </p:txBody>
      </p:sp>
      <p:sp>
        <p:nvSpPr>
          <p:cNvPr id="902" name="Google Shape;902;p76"/>
          <p:cNvSpPr/>
          <p:nvPr/>
        </p:nvSpPr>
        <p:spPr>
          <a:xfrm>
            <a:off x="2547075" y="2446950"/>
            <a:ext cx="4023000" cy="325800"/>
          </a:xfrm>
          <a:prstGeom prst="roundRect">
            <a:avLst>
              <a:gd name="adj" fmla="val 16667"/>
            </a:avLst>
          </a:prstGeom>
          <a:solidFill>
            <a:srgbClr val="777777"/>
          </a:solidFill>
          <a:ln w="19050" cap="flat" cmpd="sng">
            <a:solidFill>
              <a:srgbClr val="77777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EEEEE"/>
                </a:solidFill>
                <a:latin typeface="Roboto Mono"/>
                <a:ea typeface="Roboto Mono"/>
                <a:cs typeface="Roboto Mono"/>
                <a:sym typeface="Roboto Mono"/>
              </a:rPr>
              <a:t>content</a:t>
            </a:r>
            <a:endParaRPr>
              <a:solidFill>
                <a:srgbClr val="EEEEEE"/>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7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08" name="Google Shape;908;p77"/>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909" name="Google Shape;909;p77"/>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910" name="Google Shape;91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911" name="Google Shape;911;p77"/>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12" name="Google Shape;912;p77"/>
          <p:cNvPicPr preferRelativeResize="0"/>
          <p:nvPr/>
        </p:nvPicPr>
        <p:blipFill>
          <a:blip r:embed="rId6">
            <a:alphaModFix/>
          </a:blip>
          <a:stretch>
            <a:fillRect/>
          </a:stretch>
        </p:blipFill>
        <p:spPr>
          <a:xfrm>
            <a:off x="0" y="592873"/>
            <a:ext cx="9144000" cy="3856055"/>
          </a:xfrm>
          <a:prstGeom prst="rect">
            <a:avLst/>
          </a:prstGeom>
          <a:noFill/>
          <a:ln>
            <a:noFill/>
          </a:ln>
        </p:spPr>
      </p:pic>
      <p:pic>
        <p:nvPicPr>
          <p:cNvPr id="913" name="Google Shape;913;p77"/>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cxnSp>
        <p:nvCxnSpPr>
          <p:cNvPr id="914" name="Google Shape;914;p77"/>
          <p:cNvCxnSpPr>
            <a:stCxn id="915" idx="1"/>
          </p:cNvCxnSpPr>
          <p:nvPr/>
        </p:nvCxnSpPr>
        <p:spPr>
          <a:xfrm rot="10800000">
            <a:off x="5102855" y="923325"/>
            <a:ext cx="781200" cy="549900"/>
          </a:xfrm>
          <a:prstGeom prst="straightConnector1">
            <a:avLst/>
          </a:prstGeom>
          <a:noFill/>
          <a:ln w="19050" cap="flat" cmpd="sng">
            <a:solidFill>
              <a:schemeClr val="lt1"/>
            </a:solidFill>
            <a:prstDash val="solid"/>
            <a:round/>
            <a:headEnd type="none" w="med" len="med"/>
            <a:tailEnd type="triangle" w="med" len="med"/>
          </a:ln>
        </p:spPr>
      </p:cxnSp>
      <p:sp>
        <p:nvSpPr>
          <p:cNvPr id="915" name="Google Shape;915;p77"/>
          <p:cNvSpPr txBox="1"/>
          <p:nvPr/>
        </p:nvSpPr>
        <p:spPr>
          <a:xfrm>
            <a:off x="5884055" y="1234725"/>
            <a:ext cx="22218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Avenir"/>
                <a:ea typeface="Avenir"/>
                <a:cs typeface="Avenir"/>
                <a:sym typeface="Avenir"/>
              </a:rPr>
              <a:t>Import React library</a:t>
            </a:r>
            <a:endParaRPr sz="1700">
              <a:solidFill>
                <a:srgbClr val="FFFFFF"/>
              </a:solidFill>
              <a:latin typeface="Avenir"/>
              <a:ea typeface="Avenir"/>
              <a:cs typeface="Avenir"/>
              <a:sym typeface="Avenir"/>
            </a:endParaRPr>
          </a:p>
        </p:txBody>
      </p:sp>
      <p:cxnSp>
        <p:nvCxnSpPr>
          <p:cNvPr id="916" name="Google Shape;916;p77"/>
          <p:cNvCxnSpPr>
            <a:stCxn id="917" idx="1"/>
          </p:cNvCxnSpPr>
          <p:nvPr/>
        </p:nvCxnSpPr>
        <p:spPr>
          <a:xfrm rot="10800000">
            <a:off x="4514555" y="1430645"/>
            <a:ext cx="1369500" cy="600000"/>
          </a:xfrm>
          <a:prstGeom prst="straightConnector1">
            <a:avLst/>
          </a:prstGeom>
          <a:noFill/>
          <a:ln w="19050" cap="flat" cmpd="sng">
            <a:solidFill>
              <a:schemeClr val="lt1"/>
            </a:solidFill>
            <a:prstDash val="solid"/>
            <a:round/>
            <a:headEnd type="none" w="med" len="med"/>
            <a:tailEnd type="triangle" w="med" len="med"/>
          </a:ln>
        </p:spPr>
      </p:cxnSp>
      <p:sp>
        <p:nvSpPr>
          <p:cNvPr id="917" name="Google Shape;917;p77"/>
          <p:cNvSpPr txBox="1"/>
          <p:nvPr/>
        </p:nvSpPr>
        <p:spPr>
          <a:xfrm>
            <a:off x="5884055" y="1792145"/>
            <a:ext cx="22218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Avenir"/>
                <a:ea typeface="Avenir"/>
                <a:cs typeface="Avenir"/>
                <a:sym typeface="Avenir"/>
              </a:rPr>
              <a:t>Define component</a:t>
            </a:r>
            <a:endParaRPr sz="1700">
              <a:solidFill>
                <a:srgbClr val="FFFFFF"/>
              </a:solidFill>
              <a:latin typeface="Avenir"/>
              <a:ea typeface="Avenir"/>
              <a:cs typeface="Avenir"/>
              <a:sym typeface="Avenir"/>
            </a:endParaRPr>
          </a:p>
        </p:txBody>
      </p:sp>
      <p:cxnSp>
        <p:nvCxnSpPr>
          <p:cNvPr id="918" name="Google Shape;918;p77"/>
          <p:cNvCxnSpPr>
            <a:stCxn id="919" idx="1"/>
          </p:cNvCxnSpPr>
          <p:nvPr/>
        </p:nvCxnSpPr>
        <p:spPr>
          <a:xfrm flipH="1">
            <a:off x="3912755" y="4041895"/>
            <a:ext cx="1971300" cy="260100"/>
          </a:xfrm>
          <a:prstGeom prst="straightConnector1">
            <a:avLst/>
          </a:prstGeom>
          <a:noFill/>
          <a:ln w="19050" cap="flat" cmpd="sng">
            <a:solidFill>
              <a:schemeClr val="lt1"/>
            </a:solidFill>
            <a:prstDash val="solid"/>
            <a:round/>
            <a:headEnd type="none" w="med" len="med"/>
            <a:tailEnd type="triangle" w="med" len="med"/>
          </a:ln>
        </p:spPr>
      </p:cxnSp>
      <p:sp>
        <p:nvSpPr>
          <p:cNvPr id="919" name="Google Shape;919;p77"/>
          <p:cNvSpPr txBox="1"/>
          <p:nvPr/>
        </p:nvSpPr>
        <p:spPr>
          <a:xfrm>
            <a:off x="5884055" y="3803395"/>
            <a:ext cx="22218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Avenir"/>
                <a:ea typeface="Avenir"/>
                <a:cs typeface="Avenir"/>
                <a:sym typeface="Avenir"/>
              </a:rPr>
              <a:t>Export component</a:t>
            </a:r>
            <a:endParaRPr sz="1700">
              <a:solidFill>
                <a:srgbClr val="FFFFFF"/>
              </a:solidFill>
              <a:latin typeface="Avenir"/>
              <a:ea typeface="Avenir"/>
              <a:cs typeface="Avenir"/>
              <a:sym typeface="Avenir"/>
            </a:endParaRPr>
          </a:p>
        </p:txBody>
      </p:sp>
      <p:pic>
        <p:nvPicPr>
          <p:cNvPr id="920" name="Google Shape;920;p77"/>
          <p:cNvPicPr preferRelativeResize="0"/>
          <p:nvPr/>
        </p:nvPicPr>
        <p:blipFill rotWithShape="1">
          <a:blip r:embed="rId7">
            <a:alphaModFix/>
          </a:blip>
          <a:srcRect l="13569"/>
          <a:stretch/>
        </p:blipFill>
        <p:spPr>
          <a:xfrm>
            <a:off x="5932417" y="0"/>
            <a:ext cx="3211583" cy="1008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7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26" name="Google Shape;926;p78"/>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927" name="Google Shape;927;p78"/>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928" name="Google Shape;92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929" name="Google Shape;929;p78"/>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30" name="Google Shape;930;p78"/>
          <p:cNvPicPr preferRelativeResize="0"/>
          <p:nvPr/>
        </p:nvPicPr>
        <p:blipFill>
          <a:blip r:embed="rId6">
            <a:alphaModFix/>
          </a:blip>
          <a:stretch>
            <a:fillRect/>
          </a:stretch>
        </p:blipFill>
        <p:spPr>
          <a:xfrm>
            <a:off x="0" y="592873"/>
            <a:ext cx="9144000" cy="3856055"/>
          </a:xfrm>
          <a:prstGeom prst="rect">
            <a:avLst/>
          </a:prstGeom>
          <a:noFill/>
          <a:ln>
            <a:noFill/>
          </a:ln>
        </p:spPr>
      </p:pic>
      <p:pic>
        <p:nvPicPr>
          <p:cNvPr id="931" name="Google Shape;931;p78"/>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sp>
        <p:nvSpPr>
          <p:cNvPr id="932" name="Google Shape;932;p78"/>
          <p:cNvSpPr txBox="1"/>
          <p:nvPr/>
        </p:nvSpPr>
        <p:spPr>
          <a:xfrm>
            <a:off x="4592750" y="1131775"/>
            <a:ext cx="3456000" cy="9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Avenir"/>
                <a:ea typeface="Avenir"/>
                <a:cs typeface="Avenir"/>
                <a:sym typeface="Avenir"/>
              </a:rPr>
              <a:t>The </a:t>
            </a:r>
            <a:r>
              <a:rPr lang="en" sz="1700">
                <a:solidFill>
                  <a:srgbClr val="FFFFFF"/>
                </a:solidFill>
                <a:latin typeface="Courier New"/>
                <a:ea typeface="Courier New"/>
                <a:cs typeface="Courier New"/>
                <a:sym typeface="Courier New"/>
              </a:rPr>
              <a:t>CommentReply</a:t>
            </a:r>
            <a:r>
              <a:rPr lang="en" sz="1700">
                <a:solidFill>
                  <a:srgbClr val="FFFFFF"/>
                </a:solidFill>
                <a:latin typeface="Avenir"/>
                <a:ea typeface="Avenir"/>
                <a:cs typeface="Avenir"/>
                <a:sym typeface="Avenir"/>
              </a:rPr>
              <a:t> component is a </a:t>
            </a:r>
            <a:r>
              <a:rPr lang="en" sz="1700" i="1">
                <a:solidFill>
                  <a:srgbClr val="FFFFFF"/>
                </a:solidFill>
                <a:latin typeface="Avenir"/>
                <a:ea typeface="Avenir"/>
                <a:cs typeface="Avenir"/>
                <a:sym typeface="Avenir"/>
              </a:rPr>
              <a:t>function </a:t>
            </a:r>
            <a:r>
              <a:rPr lang="en" sz="1700">
                <a:solidFill>
                  <a:srgbClr val="FFFFFF"/>
                </a:solidFill>
                <a:latin typeface="Avenir"/>
                <a:ea typeface="Avenir"/>
                <a:cs typeface="Avenir"/>
                <a:sym typeface="Avenir"/>
              </a:rPr>
              <a:t>that takes in props as an input…</a:t>
            </a:r>
            <a:endParaRPr sz="1700">
              <a:solidFill>
                <a:srgbClr val="FFFFFF"/>
              </a:solidFill>
              <a:latin typeface="Avenir"/>
              <a:ea typeface="Avenir"/>
              <a:cs typeface="Avenir"/>
              <a:sym typeface="Avenir"/>
            </a:endParaRPr>
          </a:p>
          <a:p>
            <a:pPr marL="0" lvl="0" indent="0" algn="l" rtl="0">
              <a:spcBef>
                <a:spcPts val="0"/>
              </a:spcBef>
              <a:spcAft>
                <a:spcPts val="0"/>
              </a:spcAft>
              <a:buNone/>
            </a:pPr>
            <a:endParaRPr sz="1700">
              <a:solidFill>
                <a:srgbClr val="FFFFFF"/>
              </a:solidFill>
              <a:latin typeface="Avenir"/>
              <a:ea typeface="Avenir"/>
              <a:cs typeface="Avenir"/>
              <a:sym typeface="Avenir"/>
            </a:endParaRPr>
          </a:p>
          <a:p>
            <a:pPr marL="0" lvl="0" indent="0" algn="l" rtl="0">
              <a:spcBef>
                <a:spcPts val="0"/>
              </a:spcBef>
              <a:spcAft>
                <a:spcPts val="0"/>
              </a:spcAft>
              <a:buNone/>
            </a:pPr>
            <a:r>
              <a:rPr lang="en" sz="1700">
                <a:solidFill>
                  <a:srgbClr val="FFFFFF"/>
                </a:solidFill>
                <a:latin typeface="Avenir"/>
                <a:ea typeface="Avenir"/>
                <a:cs typeface="Avenir"/>
                <a:sym typeface="Avenir"/>
              </a:rPr>
              <a:t>and returns what you want to render as an output</a:t>
            </a:r>
            <a:endParaRPr sz="1700">
              <a:solidFill>
                <a:srgbClr val="FFFFFF"/>
              </a:solidFill>
              <a:latin typeface="Avenir"/>
              <a:ea typeface="Avenir"/>
              <a:cs typeface="Avenir"/>
              <a:sym typeface="Avenir"/>
            </a:endParaRPr>
          </a:p>
        </p:txBody>
      </p:sp>
      <p:cxnSp>
        <p:nvCxnSpPr>
          <p:cNvPr id="933" name="Google Shape;933;p78"/>
          <p:cNvCxnSpPr/>
          <p:nvPr/>
        </p:nvCxnSpPr>
        <p:spPr>
          <a:xfrm>
            <a:off x="4572000" y="1209413"/>
            <a:ext cx="0" cy="2633100"/>
          </a:xfrm>
          <a:prstGeom prst="straightConnector1">
            <a:avLst/>
          </a:prstGeom>
          <a:noFill/>
          <a:ln w="28575" cap="flat" cmpd="sng">
            <a:solidFill>
              <a:srgbClr val="FFFFFF"/>
            </a:solidFill>
            <a:prstDash val="solid"/>
            <a:round/>
            <a:headEnd type="none" w="med" len="med"/>
            <a:tailEnd type="none" w="med" len="med"/>
          </a:ln>
        </p:spPr>
      </p:cxnSp>
      <p:pic>
        <p:nvPicPr>
          <p:cNvPr id="934" name="Google Shape;934;p78"/>
          <p:cNvPicPr preferRelativeResize="0"/>
          <p:nvPr/>
        </p:nvPicPr>
        <p:blipFill rotWithShape="1">
          <a:blip r:embed="rId7">
            <a:alphaModFix/>
          </a:blip>
          <a:srcRect l="13569"/>
          <a:stretch/>
        </p:blipFill>
        <p:spPr>
          <a:xfrm>
            <a:off x="5932417" y="0"/>
            <a:ext cx="3211583" cy="1008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7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40" name="Google Shape;940;p79"/>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941" name="Google Shape;941;p79"/>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942" name="Google Shape;942;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943" name="Google Shape;943;p79"/>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44" name="Google Shape;944;p79"/>
          <p:cNvPicPr preferRelativeResize="0"/>
          <p:nvPr/>
        </p:nvPicPr>
        <p:blipFill>
          <a:blip r:embed="rId6">
            <a:alphaModFix/>
          </a:blip>
          <a:stretch>
            <a:fillRect/>
          </a:stretch>
        </p:blipFill>
        <p:spPr>
          <a:xfrm>
            <a:off x="0" y="592873"/>
            <a:ext cx="9144000" cy="3856055"/>
          </a:xfrm>
          <a:prstGeom prst="rect">
            <a:avLst/>
          </a:prstGeom>
          <a:noFill/>
          <a:ln>
            <a:noFill/>
          </a:ln>
        </p:spPr>
      </p:pic>
      <p:pic>
        <p:nvPicPr>
          <p:cNvPr id="945" name="Google Shape;945;p79"/>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sp>
        <p:nvSpPr>
          <p:cNvPr id="946" name="Google Shape;946;p79"/>
          <p:cNvSpPr txBox="1"/>
          <p:nvPr/>
        </p:nvSpPr>
        <p:spPr>
          <a:xfrm>
            <a:off x="1136425" y="2260250"/>
            <a:ext cx="33201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Avenir"/>
                <a:ea typeface="Avenir"/>
                <a:cs typeface="Avenir"/>
                <a:sym typeface="Avenir"/>
              </a:rPr>
              <a:t>What you want to render (JSX)</a:t>
            </a:r>
            <a:endParaRPr sz="1700">
              <a:solidFill>
                <a:srgbClr val="FFFFFF"/>
              </a:solidFill>
              <a:latin typeface="Avenir"/>
              <a:ea typeface="Avenir"/>
              <a:cs typeface="Avenir"/>
              <a:sym typeface="Avenir"/>
            </a:endParaRPr>
          </a:p>
        </p:txBody>
      </p:sp>
      <p:sp>
        <p:nvSpPr>
          <p:cNvPr id="947" name="Google Shape;947;p79"/>
          <p:cNvSpPr txBox="1"/>
          <p:nvPr/>
        </p:nvSpPr>
        <p:spPr>
          <a:xfrm>
            <a:off x="1136425" y="1495400"/>
            <a:ext cx="378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Function logic (Javascript)</a:t>
            </a:r>
            <a:endParaRPr sz="1600">
              <a:solidFill>
                <a:schemeClr val="lt1"/>
              </a:solidFill>
              <a:latin typeface="Open Sans"/>
              <a:ea typeface="Open Sans"/>
              <a:cs typeface="Open Sans"/>
              <a:sym typeface="Open Sans"/>
            </a:endParaRPr>
          </a:p>
        </p:txBody>
      </p:sp>
      <p:cxnSp>
        <p:nvCxnSpPr>
          <p:cNvPr id="948" name="Google Shape;948;p79"/>
          <p:cNvCxnSpPr/>
          <p:nvPr/>
        </p:nvCxnSpPr>
        <p:spPr>
          <a:xfrm>
            <a:off x="4572000" y="1209413"/>
            <a:ext cx="0" cy="2633100"/>
          </a:xfrm>
          <a:prstGeom prst="straightConnector1">
            <a:avLst/>
          </a:prstGeom>
          <a:noFill/>
          <a:ln w="28575" cap="flat" cmpd="sng">
            <a:solidFill>
              <a:srgbClr val="FFFFFF"/>
            </a:solidFill>
            <a:prstDash val="solid"/>
            <a:round/>
            <a:headEnd type="none" w="med" len="med"/>
            <a:tailEnd type="none" w="med" len="med"/>
          </a:ln>
        </p:spPr>
      </p:cxnSp>
      <p:sp>
        <p:nvSpPr>
          <p:cNvPr id="949" name="Google Shape;949;p79"/>
          <p:cNvSpPr txBox="1"/>
          <p:nvPr/>
        </p:nvSpPr>
        <p:spPr>
          <a:xfrm>
            <a:off x="2809529" y="886500"/>
            <a:ext cx="378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Function input</a:t>
            </a:r>
            <a:endParaRPr>
              <a:solidFill>
                <a:schemeClr val="lt1"/>
              </a:solidFill>
              <a:latin typeface="Open Sans"/>
              <a:ea typeface="Open Sans"/>
              <a:cs typeface="Open Sans"/>
              <a:sym typeface="Open Sans"/>
            </a:endParaRPr>
          </a:p>
        </p:txBody>
      </p:sp>
      <p:pic>
        <p:nvPicPr>
          <p:cNvPr id="950" name="Google Shape;950;p79"/>
          <p:cNvPicPr preferRelativeResize="0"/>
          <p:nvPr/>
        </p:nvPicPr>
        <p:blipFill rotWithShape="1">
          <a:blip r:embed="rId7">
            <a:alphaModFix/>
          </a:blip>
          <a:srcRect l="13569"/>
          <a:stretch/>
        </p:blipFill>
        <p:spPr>
          <a:xfrm>
            <a:off x="5932417" y="0"/>
            <a:ext cx="3211583" cy="1008600"/>
          </a:xfrm>
          <a:prstGeom prst="rect">
            <a:avLst/>
          </a:prstGeom>
          <a:noFill/>
          <a:ln>
            <a:noFill/>
          </a:ln>
        </p:spPr>
      </p:pic>
      <p:sp>
        <p:nvSpPr>
          <p:cNvPr id="951" name="Google Shape;951;p79"/>
          <p:cNvSpPr txBox="1"/>
          <p:nvPr/>
        </p:nvSpPr>
        <p:spPr>
          <a:xfrm>
            <a:off x="4592750" y="1131775"/>
            <a:ext cx="3456000" cy="9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Avenir"/>
                <a:ea typeface="Avenir"/>
                <a:cs typeface="Avenir"/>
                <a:sym typeface="Avenir"/>
              </a:rPr>
              <a:t>The </a:t>
            </a:r>
            <a:r>
              <a:rPr lang="en" sz="1700">
                <a:solidFill>
                  <a:srgbClr val="FFFFFF"/>
                </a:solidFill>
                <a:latin typeface="Courier New"/>
                <a:ea typeface="Courier New"/>
                <a:cs typeface="Courier New"/>
                <a:sym typeface="Courier New"/>
              </a:rPr>
              <a:t>CommentReply</a:t>
            </a:r>
            <a:r>
              <a:rPr lang="en" sz="1700">
                <a:solidFill>
                  <a:srgbClr val="FFFFFF"/>
                </a:solidFill>
                <a:latin typeface="Avenir"/>
                <a:ea typeface="Avenir"/>
                <a:cs typeface="Avenir"/>
                <a:sym typeface="Avenir"/>
              </a:rPr>
              <a:t> component is a </a:t>
            </a:r>
            <a:r>
              <a:rPr lang="en" sz="1700" i="1">
                <a:solidFill>
                  <a:srgbClr val="FFFFFF"/>
                </a:solidFill>
                <a:latin typeface="Avenir"/>
                <a:ea typeface="Avenir"/>
                <a:cs typeface="Avenir"/>
                <a:sym typeface="Avenir"/>
              </a:rPr>
              <a:t>function </a:t>
            </a:r>
            <a:r>
              <a:rPr lang="en" sz="1700">
                <a:solidFill>
                  <a:srgbClr val="FFFFFF"/>
                </a:solidFill>
                <a:latin typeface="Avenir"/>
                <a:ea typeface="Avenir"/>
                <a:cs typeface="Avenir"/>
                <a:sym typeface="Avenir"/>
              </a:rPr>
              <a:t>that takes in props as an input…</a:t>
            </a:r>
            <a:endParaRPr sz="1700">
              <a:solidFill>
                <a:srgbClr val="FFFFFF"/>
              </a:solidFill>
              <a:latin typeface="Avenir"/>
              <a:ea typeface="Avenir"/>
              <a:cs typeface="Avenir"/>
              <a:sym typeface="Avenir"/>
            </a:endParaRPr>
          </a:p>
          <a:p>
            <a:pPr marL="0" lvl="0" indent="0" algn="l" rtl="0">
              <a:spcBef>
                <a:spcPts val="0"/>
              </a:spcBef>
              <a:spcAft>
                <a:spcPts val="0"/>
              </a:spcAft>
              <a:buNone/>
            </a:pPr>
            <a:endParaRPr sz="1700">
              <a:solidFill>
                <a:srgbClr val="FFFFFF"/>
              </a:solidFill>
              <a:latin typeface="Avenir"/>
              <a:ea typeface="Avenir"/>
              <a:cs typeface="Avenir"/>
              <a:sym typeface="Avenir"/>
            </a:endParaRPr>
          </a:p>
          <a:p>
            <a:pPr marL="0" lvl="0" indent="0" algn="l" rtl="0">
              <a:spcBef>
                <a:spcPts val="0"/>
              </a:spcBef>
              <a:spcAft>
                <a:spcPts val="0"/>
              </a:spcAft>
              <a:buNone/>
            </a:pPr>
            <a:r>
              <a:rPr lang="en" sz="1700">
                <a:solidFill>
                  <a:srgbClr val="FFFFFF"/>
                </a:solidFill>
                <a:latin typeface="Avenir"/>
                <a:ea typeface="Avenir"/>
                <a:cs typeface="Avenir"/>
                <a:sym typeface="Avenir"/>
              </a:rPr>
              <a:t>and returns what you want to render as an output</a:t>
            </a:r>
            <a:endParaRPr sz="1700">
              <a:solidFill>
                <a:srgbClr val="FFFFFF"/>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8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57" name="Google Shape;957;p80"/>
          <p:cNvPicPr preferRelativeResize="0"/>
          <p:nvPr/>
        </p:nvPicPr>
        <p:blipFill>
          <a:blip r:embed="rId4">
            <a:alphaModFix/>
          </a:blip>
          <a:stretch>
            <a:fillRect/>
          </a:stretch>
        </p:blipFill>
        <p:spPr>
          <a:xfrm>
            <a:off x="0" y="592873"/>
            <a:ext cx="9144000" cy="3856055"/>
          </a:xfrm>
          <a:prstGeom prst="rect">
            <a:avLst/>
          </a:prstGeom>
          <a:noFill/>
          <a:ln>
            <a:noFill/>
          </a:ln>
        </p:spPr>
      </p:pic>
      <p:sp>
        <p:nvSpPr>
          <p:cNvPr id="958" name="Google Shape;958;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959" name="Google Shape;959;p80"/>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60" name="Google Shape;960;p80"/>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961" name="Google Shape;961;p80"/>
          <p:cNvPicPr preferRelativeResize="0"/>
          <p:nvPr/>
        </p:nvPicPr>
        <p:blipFill>
          <a:blip r:embed="rId5">
            <a:alphaModFix/>
          </a:blip>
          <a:stretch>
            <a:fillRect/>
          </a:stretch>
        </p:blipFill>
        <p:spPr>
          <a:xfrm rot="10800000" flipH="1">
            <a:off x="1157446" y="2246271"/>
            <a:ext cx="7092124" cy="1058700"/>
          </a:xfrm>
          <a:prstGeom prst="rect">
            <a:avLst/>
          </a:prstGeom>
          <a:noFill/>
          <a:ln>
            <a:noFill/>
          </a:ln>
        </p:spPr>
      </p:pic>
      <p:sp>
        <p:nvSpPr>
          <p:cNvPr id="962" name="Google Shape;962;p80"/>
          <p:cNvSpPr txBox="1"/>
          <p:nvPr/>
        </p:nvSpPr>
        <p:spPr>
          <a:xfrm>
            <a:off x="2591400" y="2264700"/>
            <a:ext cx="33201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Avenir"/>
                <a:ea typeface="Avenir"/>
                <a:cs typeface="Avenir"/>
                <a:sym typeface="Avenir"/>
              </a:rPr>
              <a:t>Now, let’s render something</a:t>
            </a:r>
            <a:endParaRPr sz="2800">
              <a:solidFill>
                <a:srgbClr val="FFFFFF"/>
              </a:solidFill>
              <a:latin typeface="Avenir"/>
              <a:ea typeface="Avenir"/>
              <a:cs typeface="Avenir"/>
              <a:sym typeface="Avenir"/>
            </a:endParaRPr>
          </a:p>
        </p:txBody>
      </p:sp>
      <p:pic>
        <p:nvPicPr>
          <p:cNvPr id="963" name="Google Shape;963;p80"/>
          <p:cNvPicPr preferRelativeResize="0"/>
          <p:nvPr/>
        </p:nvPicPr>
        <p:blipFill rotWithShape="1">
          <a:blip r:embed="rId6">
            <a:alphaModFix/>
          </a:blip>
          <a:srcRect l="13569"/>
          <a:stretch/>
        </p:blipFill>
        <p:spPr>
          <a:xfrm>
            <a:off x="5932417" y="0"/>
            <a:ext cx="3211583" cy="1008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8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69" name="Google Shape;969;p81"/>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970" name="Google Shape;970;p81"/>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971" name="Google Shape;971;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972" name="Google Shape;972;p81"/>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73" name="Google Shape;973;p81"/>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974" name="Google Shape;974;p81"/>
          <p:cNvPicPr preferRelativeResize="0"/>
          <p:nvPr/>
        </p:nvPicPr>
        <p:blipFill>
          <a:blip r:embed="rId6">
            <a:alphaModFix/>
          </a:blip>
          <a:stretch>
            <a:fillRect/>
          </a:stretch>
        </p:blipFill>
        <p:spPr>
          <a:xfrm>
            <a:off x="0" y="680746"/>
            <a:ext cx="9143999" cy="3782008"/>
          </a:xfrm>
          <a:prstGeom prst="rect">
            <a:avLst/>
          </a:prstGeom>
          <a:noFill/>
          <a:ln>
            <a:noFill/>
          </a:ln>
        </p:spPr>
      </p:pic>
      <p:sp>
        <p:nvSpPr>
          <p:cNvPr id="975" name="Google Shape;975;p81"/>
          <p:cNvSpPr txBox="1"/>
          <p:nvPr/>
        </p:nvSpPr>
        <p:spPr>
          <a:xfrm>
            <a:off x="4583775" y="2275125"/>
            <a:ext cx="2998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Open Sans"/>
                <a:ea typeface="Open Sans"/>
                <a:cs typeface="Open Sans"/>
                <a:sym typeface="Open Sans"/>
              </a:rPr>
              <a:t>Render a div, style it appropriately*</a:t>
            </a:r>
            <a:endParaRPr sz="1500">
              <a:solidFill>
                <a:schemeClr val="lt1"/>
              </a:solidFill>
              <a:latin typeface="Open Sans"/>
              <a:ea typeface="Open Sans"/>
              <a:cs typeface="Open Sans"/>
              <a:sym typeface="Open Sans"/>
            </a:endParaRPr>
          </a:p>
        </p:txBody>
      </p:sp>
      <p:sp>
        <p:nvSpPr>
          <p:cNvPr id="976" name="Google Shape;976;p81"/>
          <p:cNvSpPr txBox="1"/>
          <p:nvPr/>
        </p:nvSpPr>
        <p:spPr>
          <a:xfrm>
            <a:off x="0" y="4750475"/>
            <a:ext cx="5682300" cy="3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Avenir"/>
                <a:ea typeface="Avenir"/>
                <a:cs typeface="Avenir"/>
                <a:sym typeface="Avenir"/>
              </a:rPr>
              <a:t>*Note: in React, we use </a:t>
            </a:r>
            <a:r>
              <a:rPr lang="en" sz="1600">
                <a:solidFill>
                  <a:srgbClr val="FFFFFF"/>
                </a:solidFill>
                <a:latin typeface="Courier New"/>
                <a:ea typeface="Courier New"/>
                <a:cs typeface="Courier New"/>
                <a:sym typeface="Courier New"/>
              </a:rPr>
              <a:t>className</a:t>
            </a:r>
            <a:r>
              <a:rPr lang="en" sz="1600">
                <a:solidFill>
                  <a:srgbClr val="FFFFFF"/>
                </a:solidFill>
                <a:latin typeface="Avenir"/>
                <a:ea typeface="Avenir"/>
                <a:cs typeface="Avenir"/>
                <a:sym typeface="Avenir"/>
              </a:rPr>
              <a:t> to access CSS classes</a:t>
            </a:r>
            <a:endParaRPr sz="1600">
              <a:solidFill>
                <a:srgbClr val="FFFFFF"/>
              </a:solidFill>
              <a:latin typeface="Avenir"/>
              <a:ea typeface="Avenir"/>
              <a:cs typeface="Avenir"/>
              <a:sym typeface="Avenir"/>
            </a:endParaRPr>
          </a:p>
        </p:txBody>
      </p:sp>
      <p:cxnSp>
        <p:nvCxnSpPr>
          <p:cNvPr id="977" name="Google Shape;977;p81"/>
          <p:cNvCxnSpPr/>
          <p:nvPr/>
        </p:nvCxnSpPr>
        <p:spPr>
          <a:xfrm>
            <a:off x="4572000" y="2351325"/>
            <a:ext cx="0" cy="962400"/>
          </a:xfrm>
          <a:prstGeom prst="straightConnector1">
            <a:avLst/>
          </a:prstGeom>
          <a:noFill/>
          <a:ln w="28575" cap="flat" cmpd="sng">
            <a:solidFill>
              <a:srgbClr val="FFFFFF"/>
            </a:solidFill>
            <a:prstDash val="solid"/>
            <a:round/>
            <a:headEnd type="none" w="med" len="med"/>
            <a:tailEnd type="none" w="med" len="med"/>
          </a:ln>
        </p:spPr>
      </p:cxnSp>
      <p:pic>
        <p:nvPicPr>
          <p:cNvPr id="978" name="Google Shape;978;p81"/>
          <p:cNvPicPr preferRelativeResize="0"/>
          <p:nvPr/>
        </p:nvPicPr>
        <p:blipFill>
          <a:blip r:embed="rId7">
            <a:alphaModFix/>
          </a:blip>
          <a:stretch>
            <a:fillRect/>
          </a:stretch>
        </p:blipFill>
        <p:spPr>
          <a:xfrm>
            <a:off x="939450" y="1462050"/>
            <a:ext cx="4972050" cy="477000"/>
          </a:xfrm>
          <a:prstGeom prst="rect">
            <a:avLst/>
          </a:prstGeom>
          <a:noFill/>
          <a:ln>
            <a:noFill/>
          </a:ln>
        </p:spPr>
      </p:pic>
      <p:pic>
        <p:nvPicPr>
          <p:cNvPr id="979" name="Google Shape;979;p81"/>
          <p:cNvPicPr preferRelativeResize="0"/>
          <p:nvPr/>
        </p:nvPicPr>
        <p:blipFill rotWithShape="1">
          <a:blip r:embed="rId8">
            <a:alphaModFix/>
          </a:blip>
          <a:srcRect l="13569"/>
          <a:stretch/>
        </p:blipFill>
        <p:spPr>
          <a:xfrm>
            <a:off x="5932417" y="0"/>
            <a:ext cx="3211583" cy="1008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8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85" name="Google Shape;985;p82"/>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986" name="Google Shape;986;p82"/>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987" name="Google Shape;98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988" name="Google Shape;988;p82"/>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989" name="Google Shape;989;p82"/>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990" name="Google Shape;990;p82"/>
          <p:cNvPicPr preferRelativeResize="0"/>
          <p:nvPr/>
        </p:nvPicPr>
        <p:blipFill>
          <a:blip r:embed="rId6">
            <a:alphaModFix/>
          </a:blip>
          <a:stretch>
            <a:fillRect/>
          </a:stretch>
        </p:blipFill>
        <p:spPr>
          <a:xfrm>
            <a:off x="0" y="779621"/>
            <a:ext cx="9143999" cy="3584258"/>
          </a:xfrm>
          <a:prstGeom prst="rect">
            <a:avLst/>
          </a:prstGeom>
          <a:noFill/>
          <a:ln>
            <a:noFill/>
          </a:ln>
        </p:spPr>
      </p:pic>
      <p:sp>
        <p:nvSpPr>
          <p:cNvPr id="991" name="Google Shape;991;p82"/>
          <p:cNvSpPr txBox="1"/>
          <p:nvPr/>
        </p:nvSpPr>
        <p:spPr>
          <a:xfrm>
            <a:off x="4919875" y="2380200"/>
            <a:ext cx="23637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Avenir"/>
                <a:ea typeface="Avenir"/>
                <a:cs typeface="Avenir"/>
                <a:sym typeface="Avenir"/>
              </a:rPr>
              <a:t>Add comment content</a:t>
            </a:r>
            <a:endParaRPr sz="1600">
              <a:solidFill>
                <a:srgbClr val="FFFFFF"/>
              </a:solidFill>
              <a:latin typeface="Avenir"/>
              <a:ea typeface="Avenir"/>
              <a:cs typeface="Avenir"/>
              <a:sym typeface="Avenir"/>
            </a:endParaRPr>
          </a:p>
        </p:txBody>
      </p:sp>
      <p:cxnSp>
        <p:nvCxnSpPr>
          <p:cNvPr id="992" name="Google Shape;992;p82"/>
          <p:cNvCxnSpPr/>
          <p:nvPr/>
        </p:nvCxnSpPr>
        <p:spPr>
          <a:xfrm>
            <a:off x="4919875" y="2503800"/>
            <a:ext cx="0" cy="559200"/>
          </a:xfrm>
          <a:prstGeom prst="straightConnector1">
            <a:avLst/>
          </a:prstGeom>
          <a:noFill/>
          <a:ln w="28575" cap="flat" cmpd="sng">
            <a:solidFill>
              <a:srgbClr val="FFFFFF"/>
            </a:solidFill>
            <a:prstDash val="solid"/>
            <a:round/>
            <a:headEnd type="none" w="med" len="med"/>
            <a:tailEnd type="none" w="med" len="med"/>
          </a:ln>
        </p:spPr>
      </p:cxnSp>
      <p:pic>
        <p:nvPicPr>
          <p:cNvPr id="993" name="Google Shape;993;p82"/>
          <p:cNvPicPr preferRelativeResize="0"/>
          <p:nvPr/>
        </p:nvPicPr>
        <p:blipFill>
          <a:blip r:embed="rId7">
            <a:alphaModFix/>
          </a:blip>
          <a:stretch>
            <a:fillRect/>
          </a:stretch>
        </p:blipFill>
        <p:spPr>
          <a:xfrm>
            <a:off x="891275" y="1520713"/>
            <a:ext cx="4972050" cy="477000"/>
          </a:xfrm>
          <a:prstGeom prst="rect">
            <a:avLst/>
          </a:prstGeom>
          <a:noFill/>
          <a:ln>
            <a:noFill/>
          </a:ln>
        </p:spPr>
      </p:pic>
      <p:pic>
        <p:nvPicPr>
          <p:cNvPr id="994" name="Google Shape;994;p82"/>
          <p:cNvPicPr preferRelativeResize="0"/>
          <p:nvPr/>
        </p:nvPicPr>
        <p:blipFill rotWithShape="1">
          <a:blip r:embed="rId8">
            <a:alphaModFix/>
          </a:blip>
          <a:srcRect l="13569"/>
          <a:stretch/>
        </p:blipFill>
        <p:spPr>
          <a:xfrm>
            <a:off x="5932417" y="0"/>
            <a:ext cx="3211583" cy="1008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pic>
        <p:nvPicPr>
          <p:cNvPr id="999" name="Google Shape;999;p8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00" name="Google Shape;1000;p83"/>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01" name="Google Shape;1001;p83"/>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02" name="Google Shape;100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003" name="Google Shape;1003;p83"/>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04" name="Google Shape;1004;p83"/>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05" name="Google Shape;1005;p83"/>
          <p:cNvPicPr preferRelativeResize="0"/>
          <p:nvPr/>
        </p:nvPicPr>
        <p:blipFill>
          <a:blip r:embed="rId6">
            <a:alphaModFix/>
          </a:blip>
          <a:stretch>
            <a:fillRect/>
          </a:stretch>
        </p:blipFill>
        <p:spPr>
          <a:xfrm>
            <a:off x="0" y="779621"/>
            <a:ext cx="9143999" cy="3584258"/>
          </a:xfrm>
          <a:prstGeom prst="rect">
            <a:avLst/>
          </a:prstGeom>
          <a:noFill/>
          <a:ln>
            <a:noFill/>
          </a:ln>
        </p:spPr>
      </p:pic>
      <p:sp>
        <p:nvSpPr>
          <p:cNvPr id="1006" name="Google Shape;1006;p83"/>
          <p:cNvSpPr txBox="1"/>
          <p:nvPr/>
        </p:nvSpPr>
        <p:spPr>
          <a:xfrm>
            <a:off x="4836275" y="1863550"/>
            <a:ext cx="42315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Avenir"/>
                <a:ea typeface="Avenir"/>
                <a:cs typeface="Avenir"/>
                <a:sym typeface="Avenir"/>
              </a:rPr>
              <a:t>All this hardcoding won’t make our component reusable…</a:t>
            </a:r>
            <a:endParaRPr sz="2800">
              <a:solidFill>
                <a:srgbClr val="FFFFFF"/>
              </a:solidFill>
              <a:latin typeface="Avenir"/>
              <a:ea typeface="Avenir"/>
              <a:cs typeface="Avenir"/>
              <a:sym typeface="Avenir"/>
            </a:endParaRPr>
          </a:p>
        </p:txBody>
      </p:sp>
      <p:pic>
        <p:nvPicPr>
          <p:cNvPr id="1007" name="Google Shape;1007;p83"/>
          <p:cNvPicPr preferRelativeResize="0"/>
          <p:nvPr/>
        </p:nvPicPr>
        <p:blipFill>
          <a:blip r:embed="rId7">
            <a:alphaModFix/>
          </a:blip>
          <a:stretch>
            <a:fillRect/>
          </a:stretch>
        </p:blipFill>
        <p:spPr>
          <a:xfrm>
            <a:off x="891275" y="1568175"/>
            <a:ext cx="4765401" cy="393600"/>
          </a:xfrm>
          <a:prstGeom prst="rect">
            <a:avLst/>
          </a:prstGeom>
          <a:noFill/>
          <a:ln>
            <a:noFill/>
          </a:ln>
        </p:spPr>
      </p:pic>
      <p:pic>
        <p:nvPicPr>
          <p:cNvPr id="1008" name="Google Shape;1008;p83"/>
          <p:cNvPicPr preferRelativeResize="0"/>
          <p:nvPr/>
        </p:nvPicPr>
        <p:blipFill rotWithShape="1">
          <a:blip r:embed="rId8">
            <a:alphaModFix/>
          </a:blip>
          <a:srcRect l="13569"/>
          <a:stretch/>
        </p:blipFill>
        <p:spPr>
          <a:xfrm>
            <a:off x="5932417" y="0"/>
            <a:ext cx="3211583" cy="1008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8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14" name="Google Shape;1014;p84"/>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15" name="Google Shape;1015;p84"/>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16" name="Google Shape;101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017" name="Google Shape;1017;p84"/>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18" name="Google Shape;1018;p84"/>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19" name="Google Shape;1019;p84"/>
          <p:cNvPicPr preferRelativeResize="0"/>
          <p:nvPr/>
        </p:nvPicPr>
        <p:blipFill>
          <a:blip r:embed="rId6">
            <a:alphaModFix/>
          </a:blip>
          <a:stretch>
            <a:fillRect/>
          </a:stretch>
        </p:blipFill>
        <p:spPr>
          <a:xfrm>
            <a:off x="0" y="779621"/>
            <a:ext cx="9143999" cy="3584258"/>
          </a:xfrm>
          <a:prstGeom prst="rect">
            <a:avLst/>
          </a:prstGeom>
          <a:noFill/>
          <a:ln>
            <a:noFill/>
          </a:ln>
        </p:spPr>
      </p:pic>
      <p:sp>
        <p:nvSpPr>
          <p:cNvPr id="1020" name="Google Shape;1020;p84"/>
          <p:cNvSpPr txBox="1"/>
          <p:nvPr/>
        </p:nvSpPr>
        <p:spPr>
          <a:xfrm>
            <a:off x="4836275" y="1863550"/>
            <a:ext cx="42315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Avenir"/>
                <a:ea typeface="Avenir"/>
                <a:cs typeface="Avenir"/>
                <a:sym typeface="Avenir"/>
              </a:rPr>
              <a:t>All this hardcoding won’t make our component reusable…</a:t>
            </a:r>
            <a:endParaRPr sz="2800">
              <a:solidFill>
                <a:srgbClr val="FFFFFF"/>
              </a:solidFill>
              <a:latin typeface="Avenir"/>
              <a:ea typeface="Avenir"/>
              <a:cs typeface="Avenir"/>
              <a:sym typeface="Avenir"/>
            </a:endParaRPr>
          </a:p>
          <a:p>
            <a:pPr marL="0" lvl="0" indent="0" algn="l" rtl="0">
              <a:spcBef>
                <a:spcPts val="0"/>
              </a:spcBef>
              <a:spcAft>
                <a:spcPts val="0"/>
              </a:spcAft>
              <a:buNone/>
            </a:pPr>
            <a:endParaRPr sz="2800">
              <a:solidFill>
                <a:srgbClr val="FFFFFF"/>
              </a:solidFill>
              <a:latin typeface="Avenir"/>
              <a:ea typeface="Avenir"/>
              <a:cs typeface="Avenir"/>
              <a:sym typeface="Avenir"/>
            </a:endParaRPr>
          </a:p>
          <a:p>
            <a:pPr marL="0" lvl="0" indent="0" algn="l" rtl="0">
              <a:spcBef>
                <a:spcPts val="0"/>
              </a:spcBef>
              <a:spcAft>
                <a:spcPts val="0"/>
              </a:spcAft>
              <a:buNone/>
            </a:pPr>
            <a:r>
              <a:rPr lang="en" sz="2800">
                <a:solidFill>
                  <a:srgbClr val="FFFFFF"/>
                </a:solidFill>
                <a:latin typeface="Avenir"/>
                <a:ea typeface="Avenir"/>
                <a:cs typeface="Avenir"/>
                <a:sym typeface="Avenir"/>
              </a:rPr>
              <a:t>use </a:t>
            </a:r>
            <a:r>
              <a:rPr lang="en" sz="2800">
                <a:solidFill>
                  <a:srgbClr val="FFFFFF"/>
                </a:solidFill>
                <a:latin typeface="Courier New"/>
                <a:ea typeface="Courier New"/>
                <a:cs typeface="Courier New"/>
                <a:sym typeface="Courier New"/>
              </a:rPr>
              <a:t>props</a:t>
            </a:r>
            <a:r>
              <a:rPr lang="en" sz="2800">
                <a:solidFill>
                  <a:srgbClr val="FFFFFF"/>
                </a:solidFill>
                <a:latin typeface="Avenir"/>
                <a:ea typeface="Avenir"/>
                <a:cs typeface="Avenir"/>
                <a:sym typeface="Avenir"/>
              </a:rPr>
              <a:t>!</a:t>
            </a:r>
            <a:endParaRPr sz="2800">
              <a:solidFill>
                <a:srgbClr val="FFFFFF"/>
              </a:solidFill>
              <a:latin typeface="Avenir"/>
              <a:ea typeface="Avenir"/>
              <a:cs typeface="Avenir"/>
              <a:sym typeface="Avenir"/>
            </a:endParaRPr>
          </a:p>
        </p:txBody>
      </p:sp>
      <p:pic>
        <p:nvPicPr>
          <p:cNvPr id="1021" name="Google Shape;1021;p84"/>
          <p:cNvPicPr preferRelativeResize="0"/>
          <p:nvPr/>
        </p:nvPicPr>
        <p:blipFill>
          <a:blip r:embed="rId7">
            <a:alphaModFix/>
          </a:blip>
          <a:stretch>
            <a:fillRect/>
          </a:stretch>
        </p:blipFill>
        <p:spPr>
          <a:xfrm>
            <a:off x="891275" y="1568175"/>
            <a:ext cx="4765401" cy="393600"/>
          </a:xfrm>
          <a:prstGeom prst="rect">
            <a:avLst/>
          </a:prstGeom>
          <a:noFill/>
          <a:ln>
            <a:noFill/>
          </a:ln>
        </p:spPr>
      </p:pic>
      <p:pic>
        <p:nvPicPr>
          <p:cNvPr id="1022" name="Google Shape;1022;p84"/>
          <p:cNvPicPr preferRelativeResize="0"/>
          <p:nvPr/>
        </p:nvPicPr>
        <p:blipFill rotWithShape="1">
          <a:blip r:embed="rId8">
            <a:alphaModFix/>
          </a:blip>
          <a:srcRect l="13569"/>
          <a:stretch/>
        </p:blipFill>
        <p:spPr>
          <a:xfrm>
            <a:off x="5932417" y="0"/>
            <a:ext cx="3211583" cy="1008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pic>
        <p:nvPicPr>
          <p:cNvPr id="1027" name="Google Shape;1027;p8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28" name="Google Shape;1028;p85"/>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29" name="Google Shape;1029;p85"/>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30" name="Google Shape;1030;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1031" name="Google Shape;1031;p85"/>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32" name="Google Shape;1032;p85"/>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33" name="Google Shape;1033;p85"/>
          <p:cNvPicPr preferRelativeResize="0"/>
          <p:nvPr/>
        </p:nvPicPr>
        <p:blipFill>
          <a:blip r:embed="rId6">
            <a:alphaModFix/>
          </a:blip>
          <a:stretch>
            <a:fillRect/>
          </a:stretch>
        </p:blipFill>
        <p:spPr>
          <a:xfrm>
            <a:off x="0" y="935848"/>
            <a:ext cx="9144002" cy="3271805"/>
          </a:xfrm>
          <a:prstGeom prst="rect">
            <a:avLst/>
          </a:prstGeom>
          <a:noFill/>
          <a:ln>
            <a:noFill/>
          </a:ln>
        </p:spPr>
      </p:pic>
      <p:sp>
        <p:nvSpPr>
          <p:cNvPr id="1034" name="Google Shape;1034;p85"/>
          <p:cNvSpPr txBox="1"/>
          <p:nvPr/>
        </p:nvSpPr>
        <p:spPr>
          <a:xfrm>
            <a:off x="3395875" y="2456400"/>
            <a:ext cx="3409500" cy="6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u="sng">
                <a:solidFill>
                  <a:srgbClr val="FFFFFF"/>
                </a:solidFill>
                <a:latin typeface="Avenir"/>
                <a:ea typeface="Avenir"/>
                <a:cs typeface="Avenir"/>
                <a:sym typeface="Avenir"/>
              </a:rPr>
              <a:t>React Prop syntax:</a:t>
            </a:r>
            <a:endParaRPr sz="1600" u="sng">
              <a:solidFill>
                <a:srgbClr val="FFFFFF"/>
              </a:solidFill>
              <a:latin typeface="Avenir"/>
              <a:ea typeface="Avenir"/>
              <a:cs typeface="Avenir"/>
              <a:sym typeface="Avenir"/>
            </a:endParaRPr>
          </a:p>
          <a:p>
            <a:pPr marL="0" lvl="0" indent="0" algn="l" rtl="0">
              <a:spcBef>
                <a:spcPts val="0"/>
              </a:spcBef>
              <a:spcAft>
                <a:spcPts val="0"/>
              </a:spcAft>
              <a:buNone/>
            </a:pPr>
            <a:r>
              <a:rPr lang="en" sz="1600">
                <a:solidFill>
                  <a:srgbClr val="FFFFFF"/>
                </a:solidFill>
                <a:latin typeface="Avenir"/>
                <a:ea typeface="Avenir"/>
                <a:cs typeface="Avenir"/>
                <a:sym typeface="Avenir"/>
              </a:rPr>
              <a:t>Load the comment info from props</a:t>
            </a:r>
            <a:endParaRPr sz="1600">
              <a:solidFill>
                <a:srgbClr val="FFFFFF"/>
              </a:solidFill>
              <a:latin typeface="Avenir"/>
              <a:ea typeface="Avenir"/>
              <a:cs typeface="Avenir"/>
              <a:sym typeface="Avenir"/>
            </a:endParaRPr>
          </a:p>
        </p:txBody>
      </p:sp>
      <p:cxnSp>
        <p:nvCxnSpPr>
          <p:cNvPr id="1035" name="Google Shape;1035;p85"/>
          <p:cNvCxnSpPr/>
          <p:nvPr/>
        </p:nvCxnSpPr>
        <p:spPr>
          <a:xfrm>
            <a:off x="3395875" y="2580000"/>
            <a:ext cx="0" cy="459300"/>
          </a:xfrm>
          <a:prstGeom prst="straightConnector1">
            <a:avLst/>
          </a:prstGeom>
          <a:noFill/>
          <a:ln w="28575" cap="flat" cmpd="sng">
            <a:solidFill>
              <a:srgbClr val="FFFFFF"/>
            </a:solidFill>
            <a:prstDash val="solid"/>
            <a:round/>
            <a:headEnd type="none" w="med" len="med"/>
            <a:tailEnd type="none" w="med" len="med"/>
          </a:ln>
        </p:spPr>
      </p:cxnSp>
      <p:pic>
        <p:nvPicPr>
          <p:cNvPr id="1036" name="Google Shape;1036;p85"/>
          <p:cNvPicPr preferRelativeResize="0"/>
          <p:nvPr/>
        </p:nvPicPr>
        <p:blipFill>
          <a:blip r:embed="rId7">
            <a:alphaModFix/>
          </a:blip>
          <a:stretch>
            <a:fillRect/>
          </a:stretch>
        </p:blipFill>
        <p:spPr>
          <a:xfrm>
            <a:off x="787150" y="1661250"/>
            <a:ext cx="4765402" cy="457175"/>
          </a:xfrm>
          <a:prstGeom prst="rect">
            <a:avLst/>
          </a:prstGeom>
          <a:noFill/>
          <a:ln>
            <a:noFill/>
          </a:ln>
        </p:spPr>
      </p:pic>
      <p:pic>
        <p:nvPicPr>
          <p:cNvPr id="1037" name="Google Shape;1037;p85"/>
          <p:cNvPicPr preferRelativeResize="0"/>
          <p:nvPr/>
        </p:nvPicPr>
        <p:blipFill>
          <a:blip r:embed="rId8">
            <a:alphaModFix/>
          </a:blip>
          <a:stretch>
            <a:fillRect/>
          </a:stretch>
        </p:blipFill>
        <p:spPr>
          <a:xfrm>
            <a:off x="6002650" y="0"/>
            <a:ext cx="3141350" cy="1019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66" name="Google Shape;166;p32"/>
          <p:cNvSpPr txBox="1"/>
          <p:nvPr/>
        </p:nvSpPr>
        <p:spPr>
          <a:xfrm>
            <a:off x="152775" y="-52125"/>
            <a:ext cx="4140900" cy="5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50" b="1">
                <a:latin typeface="Consolas"/>
                <a:ea typeface="Consolas"/>
                <a:cs typeface="Consolas"/>
                <a:sym typeface="Consolas"/>
              </a:rPr>
              <a:t>&lt;div class=”wrapper-flexbox”&gt;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 class="friendsSection"&gt;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class="friends-header"&gt;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&lt;h3&gt;Friends&lt;/h3&gt;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&lt;a href="allfriends.html"&gt;See all friends&lt;/a&gt;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&lt;p&gt;102 mutual friends&lt;/p&gt;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class=”friends-images”&gt;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src=”jaesung-yoo.png”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class="header"&gt;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src="qiongzhouhuang.png"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&lt;h3&gt;Qiong Zhou Huang&lt;/h3&gt;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&lt;p&gt;March 31, 2022&lt;/p&gt;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class="post-text"&gt;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src=”kennethchoi.png”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a:t>
            </a:r>
            <a:r>
              <a:rPr lang="en" sz="750" b="1">
                <a:solidFill>
                  <a:schemeClr val="dk1"/>
                </a:solidFill>
                <a:latin typeface="Consolas"/>
                <a:ea typeface="Consolas"/>
                <a:cs typeface="Consolas"/>
                <a:sym typeface="Consolas"/>
              </a:rPr>
              <a:t>&lt;div class="post-text"&gt;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streaming weeblab lecture 5 rn with Qiong Zhou Huang got me feeling like 😝🫢🫡</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 class=”comments-section”&gt;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 class=”post-comment”&gt;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&lt;h3&gt; Qiong Zhou Huang&gt; &lt;/h3&gt;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&lt;p&gt; remember to like and subscribe! &lt;/p&gt;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&lt;div class="header"&gt;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&lt;img src="qiongzhouhuang.png" /&gt;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&lt;h3&gt;Qiong Zhou Huang&lt;/h3&gt;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&lt;p&gt;23m&lt;/p&gt;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&lt;img src=”weeblab.png class=”post-image” /&gt;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&lt;/div&gt; </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(10000 more posts)</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a:t>
            </a:r>
            <a:endParaRPr sz="75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&lt;/div&gt;</a:t>
            </a:r>
            <a:endParaRPr sz="750" b="1">
              <a:solidFill>
                <a:schemeClr val="dk1"/>
              </a:solidFill>
              <a:latin typeface="Consolas"/>
              <a:ea typeface="Consolas"/>
              <a:cs typeface="Consolas"/>
              <a:sym typeface="Consolas"/>
            </a:endParaRPr>
          </a:p>
        </p:txBody>
      </p:sp>
      <p:pic>
        <p:nvPicPr>
          <p:cNvPr id="167" name="Google Shape;167;p32"/>
          <p:cNvPicPr preferRelativeResize="0"/>
          <p:nvPr/>
        </p:nvPicPr>
        <p:blipFill rotWithShape="1">
          <a:blip r:embed="rId3">
            <a:alphaModFix/>
          </a:blip>
          <a:srcRect l="14789" r="10777"/>
          <a:stretch/>
        </p:blipFill>
        <p:spPr>
          <a:xfrm>
            <a:off x="4426000" y="333100"/>
            <a:ext cx="4627727" cy="3232076"/>
          </a:xfrm>
          <a:prstGeom prst="rect">
            <a:avLst/>
          </a:prstGeom>
          <a:noFill/>
          <a:ln>
            <a:noFill/>
          </a:ln>
        </p:spPr>
      </p:pic>
      <p:pic>
        <p:nvPicPr>
          <p:cNvPr id="168" name="Google Shape;168;p32"/>
          <p:cNvPicPr preferRelativeResize="0"/>
          <p:nvPr/>
        </p:nvPicPr>
        <p:blipFill rotWithShape="1">
          <a:blip r:embed="rId4">
            <a:alphaModFix/>
          </a:blip>
          <a:srcRect t="2707" b="3597"/>
          <a:stretch/>
        </p:blipFill>
        <p:spPr>
          <a:xfrm>
            <a:off x="4513338" y="1051717"/>
            <a:ext cx="1864994" cy="251345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8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43" name="Google Shape;1043;p86"/>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44" name="Google Shape;1044;p86"/>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45" name="Google Shape;104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046" name="Google Shape;1046;p86"/>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47" name="Google Shape;1047;p86"/>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48" name="Google Shape;1048;p86"/>
          <p:cNvPicPr preferRelativeResize="0"/>
          <p:nvPr/>
        </p:nvPicPr>
        <p:blipFill>
          <a:blip r:embed="rId6">
            <a:alphaModFix/>
          </a:blip>
          <a:stretch>
            <a:fillRect/>
          </a:stretch>
        </p:blipFill>
        <p:spPr>
          <a:xfrm>
            <a:off x="0" y="935848"/>
            <a:ext cx="9144002" cy="3271805"/>
          </a:xfrm>
          <a:prstGeom prst="rect">
            <a:avLst/>
          </a:prstGeom>
          <a:noFill/>
          <a:ln>
            <a:noFill/>
          </a:ln>
        </p:spPr>
      </p:pic>
      <p:sp>
        <p:nvSpPr>
          <p:cNvPr id="1049" name="Google Shape;1049;p86"/>
          <p:cNvSpPr txBox="1"/>
          <p:nvPr/>
        </p:nvSpPr>
        <p:spPr>
          <a:xfrm>
            <a:off x="3943025" y="2338200"/>
            <a:ext cx="3587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Now this component is reusable (“pure”)!</a:t>
            </a:r>
            <a:endParaRPr sz="2600">
              <a:solidFill>
                <a:schemeClr val="lt1"/>
              </a:solidFill>
              <a:latin typeface="Open Sans"/>
              <a:ea typeface="Open Sans"/>
              <a:cs typeface="Open Sans"/>
              <a:sym typeface="Open Sans"/>
            </a:endParaRPr>
          </a:p>
        </p:txBody>
      </p:sp>
      <p:pic>
        <p:nvPicPr>
          <p:cNvPr id="1050" name="Google Shape;1050;p86"/>
          <p:cNvPicPr preferRelativeResize="0"/>
          <p:nvPr/>
        </p:nvPicPr>
        <p:blipFill>
          <a:blip r:embed="rId7">
            <a:alphaModFix/>
          </a:blip>
          <a:stretch>
            <a:fillRect/>
          </a:stretch>
        </p:blipFill>
        <p:spPr>
          <a:xfrm>
            <a:off x="775400" y="1672950"/>
            <a:ext cx="4765402" cy="457175"/>
          </a:xfrm>
          <a:prstGeom prst="rect">
            <a:avLst/>
          </a:prstGeom>
          <a:noFill/>
          <a:ln>
            <a:noFill/>
          </a:ln>
        </p:spPr>
      </p:pic>
      <p:pic>
        <p:nvPicPr>
          <p:cNvPr id="1051" name="Google Shape;1051;p86"/>
          <p:cNvPicPr preferRelativeResize="0"/>
          <p:nvPr/>
        </p:nvPicPr>
        <p:blipFill>
          <a:blip r:embed="rId8">
            <a:alphaModFix/>
          </a:blip>
          <a:stretch>
            <a:fillRect/>
          </a:stretch>
        </p:blipFill>
        <p:spPr>
          <a:xfrm>
            <a:off x="6002650" y="0"/>
            <a:ext cx="3141350" cy="1019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8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57" name="Google Shape;1057;p87"/>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58" name="Google Shape;1058;p87"/>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59" name="Google Shape;105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060" name="Google Shape;1060;p87"/>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61" name="Google Shape;1061;p87"/>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62" name="Google Shape;1062;p87"/>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063" name="Google Shape;1063;p87"/>
          <p:cNvPicPr preferRelativeResize="0"/>
          <p:nvPr/>
        </p:nvPicPr>
        <p:blipFill>
          <a:blip r:embed="rId7">
            <a:alphaModFix/>
          </a:blip>
          <a:stretch>
            <a:fillRect/>
          </a:stretch>
        </p:blipFill>
        <p:spPr>
          <a:xfrm>
            <a:off x="0" y="935848"/>
            <a:ext cx="9144002" cy="3271805"/>
          </a:xfrm>
          <a:prstGeom prst="rect">
            <a:avLst/>
          </a:prstGeom>
          <a:noFill/>
          <a:ln>
            <a:noFill/>
          </a:ln>
        </p:spPr>
      </p:pic>
      <p:pic>
        <p:nvPicPr>
          <p:cNvPr id="1064" name="Google Shape;1064;p87"/>
          <p:cNvPicPr preferRelativeResize="0"/>
          <p:nvPr/>
        </p:nvPicPr>
        <p:blipFill>
          <a:blip r:embed="rId8">
            <a:alphaModFix/>
          </a:blip>
          <a:stretch>
            <a:fillRect/>
          </a:stretch>
        </p:blipFill>
        <p:spPr>
          <a:xfrm>
            <a:off x="5428125" y="0"/>
            <a:ext cx="3715875" cy="1014618"/>
          </a:xfrm>
          <a:prstGeom prst="rect">
            <a:avLst/>
          </a:prstGeom>
          <a:noFill/>
          <a:ln>
            <a:noFill/>
          </a:ln>
        </p:spPr>
      </p:pic>
      <p:pic>
        <p:nvPicPr>
          <p:cNvPr id="1065" name="Google Shape;1065;p87"/>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066" name="Google Shape;1066;p87"/>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067" name="Google Shape;1067;p87"/>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pic>
        <p:nvPicPr>
          <p:cNvPr id="1072" name="Google Shape;1072;p8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73" name="Google Shape;1073;p88"/>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74" name="Google Shape;1074;p88"/>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75" name="Google Shape;107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1076" name="Google Shape;1076;p88"/>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77" name="Google Shape;1077;p88"/>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78" name="Google Shape;1078;p88"/>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079" name="Google Shape;1079;p88"/>
          <p:cNvPicPr preferRelativeResize="0"/>
          <p:nvPr/>
        </p:nvPicPr>
        <p:blipFill>
          <a:blip r:embed="rId7">
            <a:alphaModFix/>
          </a:blip>
          <a:stretch>
            <a:fillRect/>
          </a:stretch>
        </p:blipFill>
        <p:spPr>
          <a:xfrm>
            <a:off x="0" y="935848"/>
            <a:ext cx="9144002" cy="3271805"/>
          </a:xfrm>
          <a:prstGeom prst="rect">
            <a:avLst/>
          </a:prstGeom>
          <a:noFill/>
          <a:ln>
            <a:noFill/>
          </a:ln>
        </p:spPr>
      </p:pic>
      <p:pic>
        <p:nvPicPr>
          <p:cNvPr id="1080" name="Google Shape;1080;p88"/>
          <p:cNvPicPr preferRelativeResize="0"/>
          <p:nvPr/>
        </p:nvPicPr>
        <p:blipFill>
          <a:blip r:embed="rId8">
            <a:alphaModFix/>
          </a:blip>
          <a:stretch>
            <a:fillRect/>
          </a:stretch>
        </p:blipFill>
        <p:spPr>
          <a:xfrm>
            <a:off x="5428125" y="0"/>
            <a:ext cx="3715875" cy="1014618"/>
          </a:xfrm>
          <a:prstGeom prst="rect">
            <a:avLst/>
          </a:prstGeom>
          <a:noFill/>
          <a:ln>
            <a:noFill/>
          </a:ln>
        </p:spPr>
      </p:pic>
      <p:pic>
        <p:nvPicPr>
          <p:cNvPr id="1081" name="Google Shape;1081;p88"/>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082" name="Google Shape;1082;p88"/>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083" name="Google Shape;1083;p88"/>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084" name="Google Shape;1084;p88"/>
          <p:cNvSpPr txBox="1"/>
          <p:nvPr/>
        </p:nvSpPr>
        <p:spPr>
          <a:xfrm>
            <a:off x="419025" y="935850"/>
            <a:ext cx="738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pic>
        <p:nvPicPr>
          <p:cNvPr id="1089" name="Google Shape;1089;p8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90" name="Google Shape;1090;p89"/>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091" name="Google Shape;1091;p89"/>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092" name="Google Shape;1092;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1093" name="Google Shape;1093;p89"/>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094" name="Google Shape;1094;p89"/>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095" name="Google Shape;1095;p89"/>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096" name="Google Shape;1096;p89"/>
          <p:cNvPicPr preferRelativeResize="0"/>
          <p:nvPr/>
        </p:nvPicPr>
        <p:blipFill>
          <a:blip r:embed="rId7">
            <a:alphaModFix/>
          </a:blip>
          <a:stretch>
            <a:fillRect/>
          </a:stretch>
        </p:blipFill>
        <p:spPr>
          <a:xfrm>
            <a:off x="0" y="935848"/>
            <a:ext cx="9144002" cy="3271805"/>
          </a:xfrm>
          <a:prstGeom prst="rect">
            <a:avLst/>
          </a:prstGeom>
          <a:noFill/>
          <a:ln>
            <a:noFill/>
          </a:ln>
        </p:spPr>
      </p:pic>
      <p:pic>
        <p:nvPicPr>
          <p:cNvPr id="1097" name="Google Shape;1097;p89"/>
          <p:cNvPicPr preferRelativeResize="0"/>
          <p:nvPr/>
        </p:nvPicPr>
        <p:blipFill>
          <a:blip r:embed="rId8">
            <a:alphaModFix/>
          </a:blip>
          <a:stretch>
            <a:fillRect/>
          </a:stretch>
        </p:blipFill>
        <p:spPr>
          <a:xfrm>
            <a:off x="5428125" y="0"/>
            <a:ext cx="3715875" cy="1014618"/>
          </a:xfrm>
          <a:prstGeom prst="rect">
            <a:avLst/>
          </a:prstGeom>
          <a:noFill/>
          <a:ln>
            <a:noFill/>
          </a:ln>
        </p:spPr>
      </p:pic>
      <p:pic>
        <p:nvPicPr>
          <p:cNvPr id="1098" name="Google Shape;1098;p89"/>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099" name="Google Shape;1099;p89"/>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100" name="Google Shape;1100;p89"/>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101" name="Google Shape;1101;p89"/>
          <p:cNvSpPr txBox="1"/>
          <p:nvPr/>
        </p:nvSpPr>
        <p:spPr>
          <a:xfrm>
            <a:off x="419025" y="935850"/>
            <a:ext cx="7384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a:p>
            <a:pPr marL="0" lvl="0" indent="0" algn="l" rtl="0">
              <a:spcBef>
                <a:spcPts val="0"/>
              </a:spcBef>
              <a:spcAft>
                <a:spcPts val="0"/>
              </a:spcAft>
              <a:buNone/>
            </a:pPr>
            <a:endParaRPr sz="1700">
              <a:solidFill>
                <a:schemeClr val="lt1"/>
              </a:solidFill>
              <a:latin typeface="Open Sans"/>
              <a:ea typeface="Open Sans"/>
              <a:cs typeface="Open Sans"/>
              <a:sym typeface="Open Sans"/>
            </a:endParaRPr>
          </a:p>
          <a:p>
            <a:pPr marL="0" lvl="0" indent="0" algn="l" rtl="0">
              <a:spcBef>
                <a:spcPts val="0"/>
              </a:spcBef>
              <a:spcAft>
                <a:spcPts val="0"/>
              </a:spcAft>
              <a:buNone/>
            </a:pPr>
            <a:r>
              <a:rPr lang="en" sz="1700">
                <a:solidFill>
                  <a:schemeClr val="lt1"/>
                </a:solidFill>
                <a:latin typeface="Open Sans"/>
                <a:ea typeface="Open Sans"/>
                <a:cs typeface="Open Sans"/>
                <a:sym typeface="Open Sans"/>
              </a:rPr>
              <a:t>Return JSX = what the React component should render</a:t>
            </a:r>
            <a:endParaRPr sz="1700">
              <a:solidFill>
                <a:schemeClr val="lt1"/>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106" name="Google Shape;1106;p9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07" name="Google Shape;1107;p90"/>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108" name="Google Shape;1108;p90"/>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109" name="Google Shape;1109;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1110" name="Google Shape;1110;p90"/>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111" name="Google Shape;1111;p90"/>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112" name="Google Shape;1112;p90"/>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113" name="Google Shape;1113;p90"/>
          <p:cNvPicPr preferRelativeResize="0"/>
          <p:nvPr/>
        </p:nvPicPr>
        <p:blipFill>
          <a:blip r:embed="rId7">
            <a:alphaModFix/>
          </a:blip>
          <a:stretch>
            <a:fillRect/>
          </a:stretch>
        </p:blipFill>
        <p:spPr>
          <a:xfrm>
            <a:off x="0" y="935848"/>
            <a:ext cx="9144002" cy="3271805"/>
          </a:xfrm>
          <a:prstGeom prst="rect">
            <a:avLst/>
          </a:prstGeom>
          <a:noFill/>
          <a:ln>
            <a:noFill/>
          </a:ln>
        </p:spPr>
      </p:pic>
      <p:sp>
        <p:nvSpPr>
          <p:cNvPr id="1114" name="Google Shape;1114;p90"/>
          <p:cNvSpPr txBox="1"/>
          <p:nvPr/>
        </p:nvSpPr>
        <p:spPr>
          <a:xfrm>
            <a:off x="3876975" y="1934400"/>
            <a:ext cx="421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 ) allows us to write JSX (“HTML”) code inside JavaScript</a:t>
            </a:r>
            <a:endParaRPr sz="1600">
              <a:solidFill>
                <a:srgbClr val="FFFF00"/>
              </a:solidFill>
            </a:endParaRPr>
          </a:p>
        </p:txBody>
      </p:sp>
      <p:pic>
        <p:nvPicPr>
          <p:cNvPr id="1115" name="Google Shape;1115;p90"/>
          <p:cNvPicPr preferRelativeResize="0"/>
          <p:nvPr/>
        </p:nvPicPr>
        <p:blipFill>
          <a:blip r:embed="rId8">
            <a:alphaModFix/>
          </a:blip>
          <a:stretch>
            <a:fillRect/>
          </a:stretch>
        </p:blipFill>
        <p:spPr>
          <a:xfrm>
            <a:off x="5428125" y="0"/>
            <a:ext cx="3715875" cy="1014618"/>
          </a:xfrm>
          <a:prstGeom prst="rect">
            <a:avLst/>
          </a:prstGeom>
          <a:noFill/>
          <a:ln>
            <a:noFill/>
          </a:ln>
        </p:spPr>
      </p:pic>
      <p:sp>
        <p:nvSpPr>
          <p:cNvPr id="1116" name="Google Shape;1116;p90"/>
          <p:cNvSpPr/>
          <p:nvPr/>
        </p:nvSpPr>
        <p:spPr>
          <a:xfrm>
            <a:off x="721725" y="2063275"/>
            <a:ext cx="3110400" cy="1514700"/>
          </a:xfrm>
          <a:prstGeom prst="roundRect">
            <a:avLst>
              <a:gd name="adj" fmla="val 16667"/>
            </a:avLst>
          </a:prstGeom>
          <a:solidFill>
            <a:srgbClr val="FFFFFF">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17" name="Google Shape;1117;p90"/>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118" name="Google Shape;1118;p90"/>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119" name="Google Shape;1119;p90"/>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120" name="Google Shape;1120;p90"/>
          <p:cNvSpPr txBox="1"/>
          <p:nvPr/>
        </p:nvSpPr>
        <p:spPr>
          <a:xfrm>
            <a:off x="419025" y="935850"/>
            <a:ext cx="7384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a:p>
            <a:pPr marL="0" lvl="0" indent="0" algn="l" rtl="0">
              <a:spcBef>
                <a:spcPts val="0"/>
              </a:spcBef>
              <a:spcAft>
                <a:spcPts val="0"/>
              </a:spcAft>
              <a:buNone/>
            </a:pPr>
            <a:endParaRPr sz="1700">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solidFill>
                  <a:schemeClr val="lt1"/>
                </a:solidFill>
                <a:latin typeface="Open Sans"/>
                <a:ea typeface="Open Sans"/>
                <a:cs typeface="Open Sans"/>
                <a:sym typeface="Open Sans"/>
              </a:rPr>
              <a:t>Return JSX = what the React component should render</a:t>
            </a:r>
            <a:endParaRPr sz="17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9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26" name="Google Shape;1126;p91"/>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127" name="Google Shape;1127;p91"/>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128" name="Google Shape;1128;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1129" name="Google Shape;1129;p91"/>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130" name="Google Shape;1130;p91"/>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131" name="Google Shape;1131;p91"/>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132" name="Google Shape;1132;p91"/>
          <p:cNvPicPr preferRelativeResize="0"/>
          <p:nvPr/>
        </p:nvPicPr>
        <p:blipFill>
          <a:blip r:embed="rId7">
            <a:alphaModFix/>
          </a:blip>
          <a:stretch>
            <a:fillRect/>
          </a:stretch>
        </p:blipFill>
        <p:spPr>
          <a:xfrm>
            <a:off x="0" y="935848"/>
            <a:ext cx="9144002" cy="3271805"/>
          </a:xfrm>
          <a:prstGeom prst="rect">
            <a:avLst/>
          </a:prstGeom>
          <a:noFill/>
          <a:ln>
            <a:noFill/>
          </a:ln>
        </p:spPr>
      </p:pic>
      <p:sp>
        <p:nvSpPr>
          <p:cNvPr id="1133" name="Google Shape;1133;p91"/>
          <p:cNvSpPr txBox="1"/>
          <p:nvPr/>
        </p:nvSpPr>
        <p:spPr>
          <a:xfrm>
            <a:off x="3876975" y="1934400"/>
            <a:ext cx="4214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 ) allows us to write JSX (“HTML”) code inside JavaScript</a:t>
            </a:r>
            <a:endParaRPr sz="1600">
              <a:solidFill>
                <a:schemeClr val="lt1"/>
              </a:solidFill>
              <a:latin typeface="Open Sans"/>
              <a:ea typeface="Open Sans"/>
              <a:cs typeface="Open Sans"/>
              <a:sym typeface="Open Sans"/>
            </a:endParaRPr>
          </a:p>
          <a:p>
            <a:pPr marL="0" lvl="0" indent="0" algn="l" rtl="0">
              <a:spcBef>
                <a:spcPts val="0"/>
              </a:spcBef>
              <a:spcAft>
                <a:spcPts val="0"/>
              </a:spcAft>
              <a:buNone/>
            </a:pPr>
            <a:endParaRPr sz="1600">
              <a:solidFill>
                <a:schemeClr val="lt1"/>
              </a:solidFill>
              <a:latin typeface="Open Sans"/>
              <a:ea typeface="Open Sans"/>
              <a:cs typeface="Open Sans"/>
              <a:sym typeface="Open Sans"/>
            </a:endParaRPr>
          </a:p>
          <a:p>
            <a:pPr marL="0" lvl="0" indent="0" algn="l" rtl="0">
              <a:spcBef>
                <a:spcPts val="0"/>
              </a:spcBef>
              <a:spcAft>
                <a:spcPts val="0"/>
              </a:spcAft>
              <a:buNone/>
            </a:pPr>
            <a:r>
              <a:rPr lang="en" sz="1600">
                <a:solidFill>
                  <a:srgbClr val="FFFF00"/>
                </a:solidFill>
                <a:latin typeface="Open Sans"/>
                <a:ea typeface="Open Sans"/>
                <a:cs typeface="Open Sans"/>
                <a:sym typeface="Open Sans"/>
              </a:rPr>
              <a:t>{} allows us to return to JavaScript inside the JSX environment to use variables defined inside this React Component</a:t>
            </a:r>
            <a:endParaRPr sz="1600">
              <a:solidFill>
                <a:srgbClr val="FFFF00"/>
              </a:solidFill>
            </a:endParaRPr>
          </a:p>
        </p:txBody>
      </p:sp>
      <p:sp>
        <p:nvSpPr>
          <p:cNvPr id="1134" name="Google Shape;1134;p91"/>
          <p:cNvSpPr/>
          <p:nvPr/>
        </p:nvSpPr>
        <p:spPr>
          <a:xfrm>
            <a:off x="721725" y="2063275"/>
            <a:ext cx="3110400" cy="1514700"/>
          </a:xfrm>
          <a:prstGeom prst="roundRect">
            <a:avLst>
              <a:gd name="adj" fmla="val 16667"/>
            </a:avLst>
          </a:prstGeom>
          <a:solidFill>
            <a:srgbClr val="FFFFFF">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35" name="Google Shape;1135;p91"/>
          <p:cNvPicPr preferRelativeResize="0"/>
          <p:nvPr/>
        </p:nvPicPr>
        <p:blipFill>
          <a:blip r:embed="rId8">
            <a:alphaModFix/>
          </a:blip>
          <a:stretch>
            <a:fillRect/>
          </a:stretch>
        </p:blipFill>
        <p:spPr>
          <a:xfrm>
            <a:off x="5428125" y="0"/>
            <a:ext cx="3715875" cy="1014618"/>
          </a:xfrm>
          <a:prstGeom prst="rect">
            <a:avLst/>
          </a:prstGeom>
          <a:noFill/>
          <a:ln>
            <a:noFill/>
          </a:ln>
        </p:spPr>
      </p:pic>
      <p:sp>
        <p:nvSpPr>
          <p:cNvPr id="1136" name="Google Shape;1136;p91"/>
          <p:cNvSpPr/>
          <p:nvPr/>
        </p:nvSpPr>
        <p:spPr>
          <a:xfrm>
            <a:off x="1519725" y="2535925"/>
            <a:ext cx="1230900" cy="518700"/>
          </a:xfrm>
          <a:prstGeom prst="roundRect">
            <a:avLst>
              <a:gd name="adj" fmla="val 16667"/>
            </a:avLst>
          </a:prstGeom>
          <a:solidFill>
            <a:srgbClr val="FFFD58">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37" name="Google Shape;1137;p91"/>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138" name="Google Shape;1138;p91"/>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139" name="Google Shape;1139;p91"/>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140" name="Google Shape;1140;p91"/>
          <p:cNvSpPr txBox="1"/>
          <p:nvPr/>
        </p:nvSpPr>
        <p:spPr>
          <a:xfrm>
            <a:off x="419025" y="935850"/>
            <a:ext cx="7384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a:p>
            <a:pPr marL="0" lvl="0" indent="0" algn="l" rtl="0">
              <a:spcBef>
                <a:spcPts val="0"/>
              </a:spcBef>
              <a:spcAft>
                <a:spcPts val="0"/>
              </a:spcAft>
              <a:buNone/>
            </a:pPr>
            <a:endParaRPr sz="1700">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solidFill>
                  <a:schemeClr val="lt1"/>
                </a:solidFill>
                <a:latin typeface="Open Sans"/>
                <a:ea typeface="Open Sans"/>
                <a:cs typeface="Open Sans"/>
                <a:sym typeface="Open Sans"/>
              </a:rPr>
              <a:t>Return JSX = what the React component should render</a:t>
            </a:r>
            <a:endParaRPr sz="17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9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46" name="Google Shape;1146;p92"/>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147" name="Google Shape;1147;p92"/>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148" name="Google Shape;1148;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1149" name="Google Shape;1149;p92"/>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150" name="Google Shape;1150;p92"/>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151" name="Google Shape;1151;p92"/>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152" name="Google Shape;1152;p92"/>
          <p:cNvPicPr preferRelativeResize="0"/>
          <p:nvPr/>
        </p:nvPicPr>
        <p:blipFill>
          <a:blip r:embed="rId7">
            <a:alphaModFix/>
          </a:blip>
          <a:stretch>
            <a:fillRect/>
          </a:stretch>
        </p:blipFill>
        <p:spPr>
          <a:xfrm>
            <a:off x="0" y="935848"/>
            <a:ext cx="9144002" cy="3271805"/>
          </a:xfrm>
          <a:prstGeom prst="rect">
            <a:avLst/>
          </a:prstGeom>
          <a:noFill/>
          <a:ln>
            <a:noFill/>
          </a:ln>
        </p:spPr>
      </p:pic>
      <p:sp>
        <p:nvSpPr>
          <p:cNvPr id="1153" name="Google Shape;1153;p92"/>
          <p:cNvSpPr txBox="1"/>
          <p:nvPr/>
        </p:nvSpPr>
        <p:spPr>
          <a:xfrm>
            <a:off x="3876975" y="1934400"/>
            <a:ext cx="4214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 ) allows us to write JSX (“HTML”) code inside JavaScript</a:t>
            </a:r>
            <a:endParaRPr sz="1600">
              <a:solidFill>
                <a:schemeClr val="lt1"/>
              </a:solidFill>
              <a:latin typeface="Open Sans"/>
              <a:ea typeface="Open Sans"/>
              <a:cs typeface="Open Sans"/>
              <a:sym typeface="Open Sans"/>
            </a:endParaRPr>
          </a:p>
          <a:p>
            <a:pPr marL="0" lvl="0" indent="0" algn="l" rtl="0">
              <a:spcBef>
                <a:spcPts val="0"/>
              </a:spcBef>
              <a:spcAft>
                <a:spcPts val="0"/>
              </a:spcAft>
              <a:buNone/>
            </a:pPr>
            <a:endParaRPr sz="1600">
              <a:solidFill>
                <a:schemeClr val="lt1"/>
              </a:solidFill>
              <a:latin typeface="Open Sans"/>
              <a:ea typeface="Open Sans"/>
              <a:cs typeface="Open Sans"/>
              <a:sym typeface="Open Sans"/>
            </a:endParaRPr>
          </a:p>
          <a:p>
            <a:pPr marL="0" lvl="0" indent="0" algn="l" rtl="0">
              <a:spcBef>
                <a:spcPts val="0"/>
              </a:spcBef>
              <a:spcAft>
                <a:spcPts val="0"/>
              </a:spcAft>
              <a:buNone/>
            </a:pPr>
            <a:r>
              <a:rPr lang="en" sz="1600">
                <a:solidFill>
                  <a:srgbClr val="FFFF00"/>
                </a:solidFill>
                <a:latin typeface="Open Sans"/>
                <a:ea typeface="Open Sans"/>
                <a:cs typeface="Open Sans"/>
                <a:sym typeface="Open Sans"/>
              </a:rPr>
              <a:t>{} allows us to return to JavaScript inside the JSX environment to use variables defined inside this React Component</a:t>
            </a:r>
            <a:endParaRPr sz="1600">
              <a:solidFill>
                <a:srgbClr val="FFFF00"/>
              </a:solidFill>
            </a:endParaRPr>
          </a:p>
        </p:txBody>
      </p:sp>
      <p:sp>
        <p:nvSpPr>
          <p:cNvPr id="1154" name="Google Shape;1154;p92"/>
          <p:cNvSpPr/>
          <p:nvPr/>
        </p:nvSpPr>
        <p:spPr>
          <a:xfrm>
            <a:off x="721725" y="2063275"/>
            <a:ext cx="3110400" cy="1514700"/>
          </a:xfrm>
          <a:prstGeom prst="roundRect">
            <a:avLst>
              <a:gd name="adj" fmla="val 16667"/>
            </a:avLst>
          </a:prstGeom>
          <a:solidFill>
            <a:srgbClr val="FFFFFF">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55" name="Google Shape;1155;p92"/>
          <p:cNvPicPr preferRelativeResize="0"/>
          <p:nvPr/>
        </p:nvPicPr>
        <p:blipFill>
          <a:blip r:embed="rId8">
            <a:alphaModFix/>
          </a:blip>
          <a:stretch>
            <a:fillRect/>
          </a:stretch>
        </p:blipFill>
        <p:spPr>
          <a:xfrm>
            <a:off x="5428125" y="0"/>
            <a:ext cx="3715875" cy="1014618"/>
          </a:xfrm>
          <a:prstGeom prst="rect">
            <a:avLst/>
          </a:prstGeom>
          <a:noFill/>
          <a:ln>
            <a:noFill/>
          </a:ln>
        </p:spPr>
      </p:pic>
      <p:sp>
        <p:nvSpPr>
          <p:cNvPr id="1156" name="Google Shape;1156;p92"/>
          <p:cNvSpPr/>
          <p:nvPr/>
        </p:nvSpPr>
        <p:spPr>
          <a:xfrm>
            <a:off x="1519725" y="2535925"/>
            <a:ext cx="1230900" cy="518700"/>
          </a:xfrm>
          <a:prstGeom prst="roundRect">
            <a:avLst>
              <a:gd name="adj" fmla="val 16667"/>
            </a:avLst>
          </a:prstGeom>
          <a:solidFill>
            <a:srgbClr val="FFFD58">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57" name="Google Shape;1157;p92"/>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158" name="Google Shape;1158;p92"/>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159" name="Google Shape;1159;p92"/>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160" name="Google Shape;1160;p92"/>
          <p:cNvSpPr txBox="1"/>
          <p:nvPr/>
        </p:nvSpPr>
        <p:spPr>
          <a:xfrm>
            <a:off x="419025" y="935850"/>
            <a:ext cx="7384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a:p>
            <a:pPr marL="0" lvl="0" indent="0" algn="l" rtl="0">
              <a:spcBef>
                <a:spcPts val="0"/>
              </a:spcBef>
              <a:spcAft>
                <a:spcPts val="0"/>
              </a:spcAft>
              <a:buNone/>
            </a:pPr>
            <a:endParaRPr sz="1700">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solidFill>
                  <a:schemeClr val="lt1"/>
                </a:solidFill>
                <a:latin typeface="Open Sans"/>
                <a:ea typeface="Open Sans"/>
                <a:cs typeface="Open Sans"/>
                <a:sym typeface="Open Sans"/>
              </a:rPr>
              <a:t>Return JSX = what the React component should render</a:t>
            </a:r>
            <a:endParaRPr sz="1700">
              <a:solidFill>
                <a:schemeClr val="lt1"/>
              </a:solidFill>
              <a:latin typeface="Open Sans"/>
              <a:ea typeface="Open Sans"/>
              <a:cs typeface="Open Sans"/>
              <a:sym typeface="Open Sans"/>
            </a:endParaRPr>
          </a:p>
        </p:txBody>
      </p:sp>
      <p:sp>
        <p:nvSpPr>
          <p:cNvPr id="1161" name="Google Shape;1161;p92"/>
          <p:cNvSpPr txBox="1"/>
          <p:nvPr/>
        </p:nvSpPr>
        <p:spPr>
          <a:xfrm>
            <a:off x="470275" y="3977650"/>
            <a:ext cx="7220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Open Sans"/>
                <a:ea typeface="Open Sans"/>
                <a:cs typeface="Open Sans"/>
                <a:sym typeface="Open Sans"/>
              </a:rPr>
              <a:t>also, notice that we use ‘className’ instead of ‘class’... why?</a:t>
            </a: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9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67" name="Google Shape;1167;p93"/>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168" name="Google Shape;1168;p93"/>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169" name="Google Shape;1169;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1170" name="Google Shape;1170;p93"/>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171" name="Google Shape;1171;p93"/>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172" name="Google Shape;1172;p93"/>
          <p:cNvPicPr preferRelativeResize="0"/>
          <p:nvPr/>
        </p:nvPicPr>
        <p:blipFill>
          <a:blip r:embed="rId6">
            <a:alphaModFix/>
          </a:blip>
          <a:stretch>
            <a:fillRect/>
          </a:stretch>
        </p:blipFill>
        <p:spPr>
          <a:xfrm>
            <a:off x="5428125" y="0"/>
            <a:ext cx="3715874" cy="1008600"/>
          </a:xfrm>
          <a:prstGeom prst="rect">
            <a:avLst/>
          </a:prstGeom>
          <a:noFill/>
          <a:ln>
            <a:noFill/>
          </a:ln>
        </p:spPr>
      </p:pic>
      <p:pic>
        <p:nvPicPr>
          <p:cNvPr id="1173" name="Google Shape;1173;p93"/>
          <p:cNvPicPr preferRelativeResize="0"/>
          <p:nvPr/>
        </p:nvPicPr>
        <p:blipFill>
          <a:blip r:embed="rId7">
            <a:alphaModFix/>
          </a:blip>
          <a:stretch>
            <a:fillRect/>
          </a:stretch>
        </p:blipFill>
        <p:spPr>
          <a:xfrm>
            <a:off x="0" y="935848"/>
            <a:ext cx="9144002" cy="3271805"/>
          </a:xfrm>
          <a:prstGeom prst="rect">
            <a:avLst/>
          </a:prstGeom>
          <a:noFill/>
          <a:ln>
            <a:noFill/>
          </a:ln>
        </p:spPr>
      </p:pic>
      <p:sp>
        <p:nvSpPr>
          <p:cNvPr id="1174" name="Google Shape;1174;p93"/>
          <p:cNvSpPr txBox="1"/>
          <p:nvPr/>
        </p:nvSpPr>
        <p:spPr>
          <a:xfrm>
            <a:off x="3876975" y="1934400"/>
            <a:ext cx="4214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 ) allows us to write JSX (“HTML”) code inside JavaScript</a:t>
            </a:r>
            <a:endParaRPr sz="1600">
              <a:solidFill>
                <a:schemeClr val="lt1"/>
              </a:solidFill>
              <a:latin typeface="Open Sans"/>
              <a:ea typeface="Open Sans"/>
              <a:cs typeface="Open Sans"/>
              <a:sym typeface="Open Sans"/>
            </a:endParaRPr>
          </a:p>
          <a:p>
            <a:pPr marL="0" lvl="0" indent="0" algn="l" rtl="0">
              <a:spcBef>
                <a:spcPts val="0"/>
              </a:spcBef>
              <a:spcAft>
                <a:spcPts val="0"/>
              </a:spcAft>
              <a:buNone/>
            </a:pPr>
            <a:endParaRPr sz="1600">
              <a:solidFill>
                <a:schemeClr val="lt1"/>
              </a:solidFill>
              <a:latin typeface="Open Sans"/>
              <a:ea typeface="Open Sans"/>
              <a:cs typeface="Open Sans"/>
              <a:sym typeface="Open Sans"/>
            </a:endParaRPr>
          </a:p>
          <a:p>
            <a:pPr marL="0" lvl="0" indent="0" algn="l" rtl="0">
              <a:spcBef>
                <a:spcPts val="0"/>
              </a:spcBef>
              <a:spcAft>
                <a:spcPts val="0"/>
              </a:spcAft>
              <a:buNone/>
            </a:pPr>
            <a:r>
              <a:rPr lang="en" sz="1600">
                <a:solidFill>
                  <a:srgbClr val="FFFF00"/>
                </a:solidFill>
                <a:latin typeface="Open Sans"/>
                <a:ea typeface="Open Sans"/>
                <a:cs typeface="Open Sans"/>
                <a:sym typeface="Open Sans"/>
              </a:rPr>
              <a:t>{} allows us to return to JavaScript inside the JSX environment to use variables defined inside this React Component</a:t>
            </a:r>
            <a:endParaRPr sz="1600">
              <a:solidFill>
                <a:srgbClr val="FFFF00"/>
              </a:solidFill>
            </a:endParaRPr>
          </a:p>
        </p:txBody>
      </p:sp>
      <p:sp>
        <p:nvSpPr>
          <p:cNvPr id="1175" name="Google Shape;1175;p93"/>
          <p:cNvSpPr/>
          <p:nvPr/>
        </p:nvSpPr>
        <p:spPr>
          <a:xfrm>
            <a:off x="721725" y="2063275"/>
            <a:ext cx="3110400" cy="1514700"/>
          </a:xfrm>
          <a:prstGeom prst="roundRect">
            <a:avLst>
              <a:gd name="adj" fmla="val 16667"/>
            </a:avLst>
          </a:prstGeom>
          <a:solidFill>
            <a:srgbClr val="FFFFFF">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6" name="Google Shape;1176;p93"/>
          <p:cNvSpPr/>
          <p:nvPr/>
        </p:nvSpPr>
        <p:spPr>
          <a:xfrm>
            <a:off x="1519725" y="2535925"/>
            <a:ext cx="1230900" cy="518700"/>
          </a:xfrm>
          <a:prstGeom prst="roundRect">
            <a:avLst>
              <a:gd name="adj" fmla="val 16667"/>
            </a:avLst>
          </a:prstGeom>
          <a:solidFill>
            <a:srgbClr val="FFFD58">
              <a:alpha val="335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77" name="Google Shape;1177;p93"/>
          <p:cNvPicPr preferRelativeResize="0"/>
          <p:nvPr/>
        </p:nvPicPr>
        <p:blipFill>
          <a:blip r:embed="rId8">
            <a:alphaModFix/>
          </a:blip>
          <a:stretch>
            <a:fillRect/>
          </a:stretch>
        </p:blipFill>
        <p:spPr>
          <a:xfrm>
            <a:off x="5428125" y="0"/>
            <a:ext cx="3715875" cy="1014618"/>
          </a:xfrm>
          <a:prstGeom prst="rect">
            <a:avLst/>
          </a:prstGeom>
          <a:noFill/>
          <a:ln>
            <a:noFill/>
          </a:ln>
        </p:spPr>
      </p:pic>
      <p:pic>
        <p:nvPicPr>
          <p:cNvPr id="1178" name="Google Shape;1178;p93"/>
          <p:cNvPicPr preferRelativeResize="0"/>
          <p:nvPr/>
        </p:nvPicPr>
        <p:blipFill>
          <a:blip r:embed="rId9">
            <a:alphaModFix/>
          </a:blip>
          <a:stretch>
            <a:fillRect/>
          </a:stretch>
        </p:blipFill>
        <p:spPr>
          <a:xfrm>
            <a:off x="0" y="0"/>
            <a:ext cx="9144001" cy="2063275"/>
          </a:xfrm>
          <a:prstGeom prst="rect">
            <a:avLst/>
          </a:prstGeom>
          <a:noFill/>
          <a:ln>
            <a:noFill/>
          </a:ln>
        </p:spPr>
      </p:pic>
      <p:pic>
        <p:nvPicPr>
          <p:cNvPr id="1179" name="Google Shape;1179;p93"/>
          <p:cNvPicPr preferRelativeResize="0"/>
          <p:nvPr/>
        </p:nvPicPr>
        <p:blipFill>
          <a:blip r:embed="rId9">
            <a:alphaModFix/>
          </a:blip>
          <a:stretch>
            <a:fillRect/>
          </a:stretch>
        </p:blipFill>
        <p:spPr>
          <a:xfrm>
            <a:off x="0" y="3759617"/>
            <a:ext cx="9144001" cy="1360450"/>
          </a:xfrm>
          <a:prstGeom prst="rect">
            <a:avLst/>
          </a:prstGeom>
          <a:noFill/>
          <a:ln>
            <a:noFill/>
          </a:ln>
        </p:spPr>
      </p:pic>
      <p:sp>
        <p:nvSpPr>
          <p:cNvPr id="1180" name="Google Shape;1180;p93"/>
          <p:cNvSpPr txBox="1"/>
          <p:nvPr/>
        </p:nvSpPr>
        <p:spPr>
          <a:xfrm>
            <a:off x="419025" y="214813"/>
            <a:ext cx="371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Uh… what is JSX again?</a:t>
            </a:r>
            <a:endParaRPr sz="2600">
              <a:solidFill>
                <a:schemeClr val="lt1"/>
              </a:solidFill>
              <a:latin typeface="Open Sans"/>
              <a:ea typeface="Open Sans"/>
              <a:cs typeface="Open Sans"/>
              <a:sym typeface="Open Sans"/>
            </a:endParaRPr>
          </a:p>
        </p:txBody>
      </p:sp>
      <p:sp>
        <p:nvSpPr>
          <p:cNvPr id="1181" name="Google Shape;1181;p93"/>
          <p:cNvSpPr txBox="1"/>
          <p:nvPr/>
        </p:nvSpPr>
        <p:spPr>
          <a:xfrm>
            <a:off x="419025" y="935850"/>
            <a:ext cx="7384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Stricter version of HTML</a:t>
            </a:r>
            <a:endParaRPr sz="1700">
              <a:solidFill>
                <a:schemeClr val="lt1"/>
              </a:solidFill>
              <a:latin typeface="Open Sans"/>
              <a:ea typeface="Open Sans"/>
              <a:cs typeface="Open Sans"/>
              <a:sym typeface="Open Sans"/>
            </a:endParaRPr>
          </a:p>
          <a:p>
            <a:pPr marL="0" lvl="0" indent="0" algn="l" rtl="0">
              <a:spcBef>
                <a:spcPts val="0"/>
              </a:spcBef>
              <a:spcAft>
                <a:spcPts val="0"/>
              </a:spcAft>
              <a:buNone/>
            </a:pPr>
            <a:endParaRPr sz="1700">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solidFill>
                  <a:schemeClr val="lt1"/>
                </a:solidFill>
                <a:latin typeface="Open Sans"/>
                <a:ea typeface="Open Sans"/>
                <a:cs typeface="Open Sans"/>
                <a:sym typeface="Open Sans"/>
              </a:rPr>
              <a:t>Return JSX = what the React component should render</a:t>
            </a:r>
            <a:endParaRPr sz="1700">
              <a:solidFill>
                <a:schemeClr val="lt1"/>
              </a:solidFill>
              <a:latin typeface="Open Sans"/>
              <a:ea typeface="Open Sans"/>
              <a:cs typeface="Open Sans"/>
              <a:sym typeface="Open Sans"/>
            </a:endParaRPr>
          </a:p>
        </p:txBody>
      </p:sp>
      <p:pic>
        <p:nvPicPr>
          <p:cNvPr id="1182" name="Google Shape;1182;p93"/>
          <p:cNvPicPr preferRelativeResize="0"/>
          <p:nvPr/>
        </p:nvPicPr>
        <p:blipFill>
          <a:blip r:embed="rId10">
            <a:alphaModFix/>
          </a:blip>
          <a:stretch>
            <a:fillRect/>
          </a:stretch>
        </p:blipFill>
        <p:spPr>
          <a:xfrm>
            <a:off x="5141275" y="268233"/>
            <a:ext cx="3401875" cy="3803267"/>
          </a:xfrm>
          <a:prstGeom prst="rect">
            <a:avLst/>
          </a:prstGeom>
          <a:noFill/>
          <a:ln>
            <a:noFill/>
          </a:ln>
        </p:spPr>
      </p:pic>
      <p:sp>
        <p:nvSpPr>
          <p:cNvPr id="1183" name="Google Shape;1183;p93"/>
          <p:cNvSpPr txBox="1"/>
          <p:nvPr/>
        </p:nvSpPr>
        <p:spPr>
          <a:xfrm>
            <a:off x="419025" y="4343675"/>
            <a:ext cx="724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Open Sans"/>
                <a:ea typeface="Open Sans"/>
                <a:cs typeface="Open Sans"/>
                <a:sym typeface="Open Sans"/>
              </a:rPr>
              <a:t>Side-by-side differences: </a:t>
            </a:r>
            <a:r>
              <a:rPr lang="en" sz="1700" u="sng">
                <a:solidFill>
                  <a:schemeClr val="accent5"/>
                </a:solidFill>
                <a:latin typeface="Open Sans"/>
                <a:ea typeface="Open Sans"/>
                <a:cs typeface="Open Sans"/>
                <a:sym typeface="Open Sans"/>
                <a:hlinkClick r:id="rId11">
                  <a:extLst>
                    <a:ext uri="{A12FA001-AC4F-418D-AE19-62706E023703}">
                      <ahyp:hlinkClr xmlns:ahyp="http://schemas.microsoft.com/office/drawing/2018/hyperlinkcolor" val="tx"/>
                    </a:ext>
                  </a:extLst>
                </a:hlinkClick>
              </a:rPr>
              <a:t>https://transform.tools/html-to-jsx</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9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89" name="Google Shape;1189;p94"/>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190" name="Google Shape;1190;p94"/>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191" name="Google Shape;1191;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1192" name="Google Shape;1192;p94"/>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193" name="Google Shape;1193;p94"/>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194" name="Google Shape;1194;p94"/>
          <p:cNvPicPr preferRelativeResize="0"/>
          <p:nvPr/>
        </p:nvPicPr>
        <p:blipFill>
          <a:blip r:embed="rId6">
            <a:alphaModFix/>
          </a:blip>
          <a:stretch>
            <a:fillRect/>
          </a:stretch>
        </p:blipFill>
        <p:spPr>
          <a:xfrm>
            <a:off x="0" y="935848"/>
            <a:ext cx="9144002" cy="3271805"/>
          </a:xfrm>
          <a:prstGeom prst="rect">
            <a:avLst/>
          </a:prstGeom>
          <a:noFill/>
          <a:ln>
            <a:noFill/>
          </a:ln>
        </p:spPr>
      </p:pic>
      <p:pic>
        <p:nvPicPr>
          <p:cNvPr id="1195" name="Google Shape;1195;p94"/>
          <p:cNvPicPr preferRelativeResize="0"/>
          <p:nvPr/>
        </p:nvPicPr>
        <p:blipFill>
          <a:blip r:embed="rId7">
            <a:alphaModFix/>
          </a:blip>
          <a:stretch>
            <a:fillRect/>
          </a:stretch>
        </p:blipFill>
        <p:spPr>
          <a:xfrm>
            <a:off x="738950" y="1670500"/>
            <a:ext cx="4263950" cy="393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9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01" name="Google Shape;1201;p95"/>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202" name="Google Shape;1202;p95"/>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203" name="Google Shape;1203;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204" name="Google Shape;1204;p95"/>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205" name="Google Shape;1205;p95"/>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206" name="Google Shape;1206;p95"/>
          <p:cNvPicPr preferRelativeResize="0"/>
          <p:nvPr/>
        </p:nvPicPr>
        <p:blipFill>
          <a:blip r:embed="rId6">
            <a:alphaModFix/>
          </a:blip>
          <a:stretch>
            <a:fillRect/>
          </a:stretch>
        </p:blipFill>
        <p:spPr>
          <a:xfrm>
            <a:off x="0" y="935848"/>
            <a:ext cx="9144002" cy="3271805"/>
          </a:xfrm>
          <a:prstGeom prst="rect">
            <a:avLst/>
          </a:prstGeom>
          <a:noFill/>
          <a:ln>
            <a:noFill/>
          </a:ln>
        </p:spPr>
      </p:pic>
      <p:pic>
        <p:nvPicPr>
          <p:cNvPr id="1207" name="Google Shape;1207;p95"/>
          <p:cNvPicPr preferRelativeResize="0"/>
          <p:nvPr/>
        </p:nvPicPr>
        <p:blipFill>
          <a:blip r:embed="rId7">
            <a:alphaModFix/>
          </a:blip>
          <a:stretch>
            <a:fillRect/>
          </a:stretch>
        </p:blipFill>
        <p:spPr>
          <a:xfrm>
            <a:off x="738950" y="1670500"/>
            <a:ext cx="4263950" cy="393600"/>
          </a:xfrm>
          <a:prstGeom prst="rect">
            <a:avLst/>
          </a:prstGeom>
          <a:noFill/>
          <a:ln>
            <a:noFill/>
          </a:ln>
        </p:spPr>
      </p:pic>
      <p:sp>
        <p:nvSpPr>
          <p:cNvPr id="1208" name="Google Shape;1208;p95"/>
          <p:cNvSpPr txBox="1"/>
          <p:nvPr/>
        </p:nvSpPr>
        <p:spPr>
          <a:xfrm>
            <a:off x="4691875" y="939325"/>
            <a:ext cx="38679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Avenir"/>
                <a:ea typeface="Avenir"/>
                <a:cs typeface="Avenir"/>
                <a:sym typeface="Avenir"/>
              </a:rPr>
              <a:t>We added </a:t>
            </a:r>
            <a:r>
              <a:rPr lang="en" sz="2800" b="1">
                <a:solidFill>
                  <a:srgbClr val="FFFFFF"/>
                </a:solidFill>
                <a:latin typeface="Avenir"/>
                <a:ea typeface="Avenir"/>
                <a:cs typeface="Avenir"/>
                <a:sym typeface="Avenir"/>
              </a:rPr>
              <a:t>props</a:t>
            </a:r>
            <a:r>
              <a:rPr lang="en" sz="2800">
                <a:solidFill>
                  <a:srgbClr val="FFFFFF"/>
                </a:solidFill>
                <a:latin typeface="Avenir"/>
                <a:ea typeface="Avenir"/>
                <a:cs typeface="Avenir"/>
                <a:sym typeface="Avenir"/>
              </a:rPr>
              <a:t>.</a:t>
            </a:r>
            <a:endParaRPr sz="2800">
              <a:solidFill>
                <a:srgbClr val="FFFFFF"/>
              </a:solidFill>
              <a:latin typeface="Avenir"/>
              <a:ea typeface="Avenir"/>
              <a:cs typeface="Avenir"/>
              <a:sym typeface="Avenir"/>
            </a:endParaRPr>
          </a:p>
          <a:p>
            <a:pPr marL="0" lvl="0" indent="0" algn="l" rtl="0">
              <a:spcBef>
                <a:spcPts val="0"/>
              </a:spcBef>
              <a:spcAft>
                <a:spcPts val="0"/>
              </a:spcAft>
              <a:buNone/>
            </a:pPr>
            <a:r>
              <a:rPr lang="en" sz="2800">
                <a:solidFill>
                  <a:srgbClr val="FFFFFF"/>
                </a:solidFill>
                <a:latin typeface="Avenir"/>
                <a:ea typeface="Avenir"/>
                <a:cs typeface="Avenir"/>
                <a:sym typeface="Avenir"/>
              </a:rPr>
              <a:t>Now let’s add a </a:t>
            </a:r>
            <a:r>
              <a:rPr lang="en" sz="2800" b="1">
                <a:solidFill>
                  <a:srgbClr val="FFFFFF"/>
                </a:solidFill>
                <a:latin typeface="Avenir"/>
                <a:ea typeface="Avenir"/>
                <a:cs typeface="Avenir"/>
                <a:sym typeface="Avenir"/>
              </a:rPr>
              <a:t>state</a:t>
            </a:r>
            <a:br>
              <a:rPr lang="en" sz="2800">
                <a:solidFill>
                  <a:srgbClr val="FFFFFF"/>
                </a:solidFill>
                <a:latin typeface="Avenir"/>
                <a:ea typeface="Avenir"/>
                <a:cs typeface="Avenir"/>
                <a:sym typeface="Avenir"/>
              </a:rPr>
            </a:br>
            <a:r>
              <a:rPr lang="en" sz="2800">
                <a:solidFill>
                  <a:srgbClr val="FFFFFF"/>
                </a:solidFill>
                <a:latin typeface="Avenir"/>
                <a:ea typeface="Avenir"/>
                <a:cs typeface="Avenir"/>
                <a:sym typeface="Avenir"/>
              </a:rPr>
              <a:t>to our component!</a:t>
            </a:r>
            <a:endParaRPr sz="2800">
              <a:solidFill>
                <a:srgbClr val="FFFFFF"/>
              </a:solidFill>
              <a:latin typeface="Avenir"/>
              <a:ea typeface="Avenir"/>
              <a:cs typeface="Avenir"/>
              <a:sym typeface="Avenir"/>
            </a:endParaRPr>
          </a:p>
        </p:txBody>
      </p:sp>
      <p:pic>
        <p:nvPicPr>
          <p:cNvPr id="1209" name="Google Shape;1209;p95"/>
          <p:cNvPicPr preferRelativeResize="0"/>
          <p:nvPr/>
        </p:nvPicPr>
        <p:blipFill>
          <a:blip r:embed="rId8">
            <a:alphaModFix/>
          </a:blip>
          <a:stretch>
            <a:fillRect/>
          </a:stretch>
        </p:blipFill>
        <p:spPr>
          <a:xfrm>
            <a:off x="3646775" y="2997003"/>
            <a:ext cx="2363701" cy="766875"/>
          </a:xfrm>
          <a:prstGeom prst="rect">
            <a:avLst/>
          </a:prstGeom>
          <a:noFill/>
          <a:ln>
            <a:noFill/>
          </a:ln>
        </p:spPr>
      </p:pic>
      <p:pic>
        <p:nvPicPr>
          <p:cNvPr id="1210" name="Google Shape;1210;p95"/>
          <p:cNvPicPr preferRelativeResize="0"/>
          <p:nvPr/>
        </p:nvPicPr>
        <p:blipFill>
          <a:blip r:embed="rId8">
            <a:alphaModFix/>
          </a:blip>
          <a:stretch>
            <a:fillRect/>
          </a:stretch>
        </p:blipFill>
        <p:spPr>
          <a:xfrm>
            <a:off x="6580475" y="2997003"/>
            <a:ext cx="2363701" cy="766875"/>
          </a:xfrm>
          <a:prstGeom prst="rect">
            <a:avLst/>
          </a:prstGeom>
          <a:noFill/>
          <a:ln>
            <a:noFill/>
          </a:ln>
        </p:spPr>
      </p:pic>
      <p:pic>
        <p:nvPicPr>
          <p:cNvPr id="1211" name="Google Shape;1211;p95"/>
          <p:cNvPicPr preferRelativeResize="0"/>
          <p:nvPr/>
        </p:nvPicPr>
        <p:blipFill>
          <a:blip r:embed="rId9">
            <a:alphaModFix/>
          </a:blip>
          <a:stretch>
            <a:fillRect/>
          </a:stretch>
        </p:blipFill>
        <p:spPr>
          <a:xfrm>
            <a:off x="7010400" y="3562350"/>
            <a:ext cx="472275" cy="17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74" name="Google Shape;174;p33"/>
          <p:cNvPicPr preferRelativeResize="0"/>
          <p:nvPr/>
        </p:nvPicPr>
        <p:blipFill>
          <a:blip r:embed="rId3">
            <a:alphaModFix/>
          </a:blip>
          <a:stretch>
            <a:fillRect/>
          </a:stretch>
        </p:blipFill>
        <p:spPr>
          <a:xfrm>
            <a:off x="5051074" y="0"/>
            <a:ext cx="4045702" cy="2970172"/>
          </a:xfrm>
          <a:prstGeom prst="rect">
            <a:avLst/>
          </a:prstGeom>
          <a:noFill/>
          <a:ln>
            <a:noFill/>
          </a:ln>
        </p:spPr>
      </p:pic>
      <p:pic>
        <p:nvPicPr>
          <p:cNvPr id="175" name="Google Shape;175;p33"/>
          <p:cNvPicPr preferRelativeResize="0"/>
          <p:nvPr/>
        </p:nvPicPr>
        <p:blipFill>
          <a:blip r:embed="rId4">
            <a:alphaModFix/>
          </a:blip>
          <a:stretch>
            <a:fillRect/>
          </a:stretch>
        </p:blipFill>
        <p:spPr>
          <a:xfrm>
            <a:off x="4694725" y="2828700"/>
            <a:ext cx="4045690" cy="2275700"/>
          </a:xfrm>
          <a:prstGeom prst="rect">
            <a:avLst/>
          </a:prstGeom>
          <a:noFill/>
          <a:ln>
            <a:noFill/>
          </a:ln>
        </p:spPr>
      </p:pic>
      <p:sp>
        <p:nvSpPr>
          <p:cNvPr id="176" name="Google Shape;176;p33"/>
          <p:cNvSpPr txBox="1"/>
          <p:nvPr/>
        </p:nvSpPr>
        <p:spPr>
          <a:xfrm>
            <a:off x="152775" y="-52125"/>
            <a:ext cx="4140900" cy="51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50" b="1">
                <a:latin typeface="Consolas"/>
                <a:ea typeface="Consolas"/>
                <a:cs typeface="Consolas"/>
                <a:sym typeface="Consolas"/>
              </a:rPr>
              <a:t>&lt;div class=”wrapper-flexbox”&gt;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 class="friendsSection"&gt;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class="friends-header"&gt;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&lt;h3&gt;Friends&lt;/h3&gt;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&lt;a href="allfriends.html"&gt;See all friends&lt;/a&gt;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&lt;p&gt;102 mutual friends&lt;/p&gt;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class=”friends-images”&gt;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src=”jaesung-yoo.png”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class="header"&gt;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src="qiongzhouhuang.png"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&lt;h3&gt;Qiong Zhou Huang&lt;/h3&gt;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&lt;p&gt;March 31, 2022&lt;/p&gt;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&lt;div class="post-text"&gt;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&lt;img src=”kennethchoi.png” /&gt;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		</a:t>
            </a:r>
            <a:r>
              <a:rPr lang="en" sz="750" b="1">
                <a:solidFill>
                  <a:schemeClr val="dk1"/>
                </a:solidFill>
                <a:latin typeface="Consolas"/>
                <a:ea typeface="Consolas"/>
                <a:cs typeface="Consolas"/>
                <a:sym typeface="Consolas"/>
              </a:rPr>
              <a:t>&lt;div class="post-text"&gt;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streaming weeblab lecture 5 rn with Qiong Zhou Huang got me feeling like 😝🫢🫡</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 class=”comments-section”&gt;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 class=”post-comment”&gt;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&lt;h3&gt; Qiong Zhou Huang&gt; &lt;/h3&gt;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&lt;p&gt; remember to like and subscribe! &lt;/p&gt;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&lt;/div&gt;</a:t>
            </a:r>
            <a:endParaRPr sz="750" b="1">
              <a:latin typeface="Consolas"/>
              <a:ea typeface="Consolas"/>
              <a:cs typeface="Consolas"/>
              <a:sym typeface="Consolas"/>
            </a:endParaRPr>
          </a:p>
          <a:p>
            <a:pPr marL="457200" lvl="0" indent="0" algn="l" rtl="0">
              <a:spcBef>
                <a:spcPts val="0"/>
              </a:spcBef>
              <a:spcAft>
                <a:spcPts val="0"/>
              </a:spcAft>
              <a:buNone/>
            </a:pPr>
            <a:r>
              <a:rPr lang="en" sz="750" b="1">
                <a:latin typeface="Consolas"/>
                <a:ea typeface="Consolas"/>
                <a:cs typeface="Consolas"/>
                <a:sym typeface="Consolas"/>
              </a:rPr>
              <a:t>&lt;/div&gt;</a:t>
            </a:r>
            <a:endParaRPr sz="750" b="1">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&lt;div class="header"&gt;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&lt;img src="qiongzhouhuang.png" /&gt;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&lt;h3&gt;Qiong Zhou Huang&lt;/h3&gt;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&lt;p&gt;23m&lt;/p&gt;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&lt;/div&gt;</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	&lt;img src=”weeblab.png class=”post-image” /&gt;</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&lt;/div&gt; </a:t>
            </a:r>
            <a:endParaRPr sz="750" b="1">
              <a:solidFill>
                <a:schemeClr val="dk1"/>
              </a:solidFill>
              <a:latin typeface="Consolas"/>
              <a:ea typeface="Consolas"/>
              <a:cs typeface="Consolas"/>
              <a:sym typeface="Consolas"/>
            </a:endParaRPr>
          </a:p>
          <a:p>
            <a:pPr marL="457200" lvl="0" indent="0" algn="l" rtl="0">
              <a:spcBef>
                <a:spcPts val="0"/>
              </a:spcBef>
              <a:spcAft>
                <a:spcPts val="0"/>
              </a:spcAft>
              <a:buNone/>
            </a:pPr>
            <a:r>
              <a:rPr lang="en" sz="750" b="1">
                <a:solidFill>
                  <a:schemeClr val="dk1"/>
                </a:solidFill>
                <a:latin typeface="Consolas"/>
                <a:ea typeface="Consolas"/>
                <a:cs typeface="Consolas"/>
                <a:sym typeface="Consolas"/>
              </a:rPr>
              <a:t>... (10000 more posts)</a:t>
            </a:r>
            <a:endParaRPr sz="750" b="1">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a:t>
            </a:r>
            <a:endParaRPr sz="75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50" b="1">
                <a:solidFill>
                  <a:schemeClr val="dk1"/>
                </a:solidFill>
                <a:latin typeface="Consolas"/>
                <a:ea typeface="Consolas"/>
                <a:cs typeface="Consolas"/>
                <a:sym typeface="Consolas"/>
              </a:rPr>
              <a:t>&lt;/div&gt;</a:t>
            </a:r>
            <a:endParaRPr sz="750" b="1">
              <a:solidFill>
                <a:schemeClr val="dk1"/>
              </a:solidFill>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pic>
        <p:nvPicPr>
          <p:cNvPr id="1216" name="Google Shape;1216;p9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17" name="Google Shape;1217;p96"/>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218" name="Google Shape;1218;p96"/>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219" name="Google Shape;1219;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1220" name="Google Shape;1220;p96"/>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221" name="Google Shape;1221;p96"/>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222" name="Google Shape;1222;p96"/>
          <p:cNvPicPr preferRelativeResize="0"/>
          <p:nvPr/>
        </p:nvPicPr>
        <p:blipFill>
          <a:blip r:embed="rId6">
            <a:alphaModFix/>
          </a:blip>
          <a:stretch>
            <a:fillRect/>
          </a:stretch>
        </p:blipFill>
        <p:spPr>
          <a:xfrm>
            <a:off x="0" y="935848"/>
            <a:ext cx="9144002" cy="3271805"/>
          </a:xfrm>
          <a:prstGeom prst="rect">
            <a:avLst/>
          </a:prstGeom>
          <a:noFill/>
          <a:ln>
            <a:noFill/>
          </a:ln>
        </p:spPr>
      </p:pic>
      <p:sp>
        <p:nvSpPr>
          <p:cNvPr id="1223" name="Google Shape;1223;p96"/>
          <p:cNvSpPr txBox="1"/>
          <p:nvPr/>
        </p:nvSpPr>
        <p:spPr>
          <a:xfrm>
            <a:off x="5075302" y="1537400"/>
            <a:ext cx="40686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a:solidFill>
                  <a:schemeClr val="lt1"/>
                </a:solidFill>
                <a:latin typeface="Avenir"/>
                <a:ea typeface="Avenir"/>
                <a:cs typeface="Avenir"/>
                <a:sym typeface="Avenir"/>
              </a:rPr>
              <a:t>React State syntax:</a:t>
            </a:r>
            <a:endParaRPr sz="1600" b="1">
              <a:solidFill>
                <a:schemeClr val="lt1"/>
              </a:solidFill>
              <a:latin typeface="Courier New"/>
              <a:ea typeface="Courier New"/>
              <a:cs typeface="Courier New"/>
              <a:sym typeface="Courier New"/>
            </a:endParaRPr>
          </a:p>
          <a:p>
            <a:pPr marL="0" lvl="0" indent="0" algn="l" rtl="0">
              <a:spcBef>
                <a:spcPts val="0"/>
              </a:spcBef>
              <a:spcAft>
                <a:spcPts val="0"/>
              </a:spcAft>
              <a:buNone/>
            </a:pPr>
            <a:endParaRPr sz="1600" u="sng">
              <a:solidFill>
                <a:schemeClr val="lt1"/>
              </a:solidFill>
              <a:latin typeface="Avenir"/>
              <a:ea typeface="Avenir"/>
              <a:cs typeface="Avenir"/>
              <a:sym typeface="Avenir"/>
            </a:endParaRPr>
          </a:p>
          <a:p>
            <a:pPr marL="0" lvl="0" indent="0" algn="l" rtl="0">
              <a:spcBef>
                <a:spcPts val="0"/>
              </a:spcBef>
              <a:spcAft>
                <a:spcPts val="0"/>
              </a:spcAft>
              <a:buNone/>
            </a:pPr>
            <a:r>
              <a:rPr lang="en" sz="1600" b="1">
                <a:solidFill>
                  <a:schemeClr val="lt1"/>
                </a:solidFill>
                <a:latin typeface="Avenir"/>
                <a:ea typeface="Avenir"/>
                <a:cs typeface="Avenir"/>
                <a:sym typeface="Avenir"/>
              </a:rPr>
              <a:t>Initializes </a:t>
            </a:r>
            <a:r>
              <a:rPr lang="en" sz="1600" b="1">
                <a:solidFill>
                  <a:schemeClr val="lt1"/>
                </a:solidFill>
                <a:latin typeface="Courier New"/>
                <a:ea typeface="Courier New"/>
                <a:cs typeface="Courier New"/>
                <a:sym typeface="Courier New"/>
              </a:rPr>
              <a:t>isLiked</a:t>
            </a:r>
            <a:r>
              <a:rPr lang="en" sz="1600" b="1">
                <a:solidFill>
                  <a:schemeClr val="lt1"/>
                </a:solidFill>
                <a:latin typeface="Avenir"/>
                <a:ea typeface="Avenir"/>
                <a:cs typeface="Avenir"/>
                <a:sym typeface="Avenir"/>
              </a:rPr>
              <a:t> state to false </a:t>
            </a:r>
            <a:endParaRPr sz="1600" b="1">
              <a:solidFill>
                <a:schemeClr val="lt1"/>
              </a:solidFill>
              <a:latin typeface="Avenir"/>
              <a:ea typeface="Avenir"/>
              <a:cs typeface="Avenir"/>
              <a:sym typeface="Avenir"/>
            </a:endParaRPr>
          </a:p>
          <a:p>
            <a:pPr marL="0" lvl="0" indent="0" algn="l" rtl="0">
              <a:spcBef>
                <a:spcPts val="0"/>
              </a:spcBef>
              <a:spcAft>
                <a:spcPts val="0"/>
              </a:spcAft>
              <a:buNone/>
            </a:pPr>
            <a:endParaRPr sz="1600" b="1">
              <a:solidFill>
                <a:schemeClr val="lt1"/>
              </a:solidFill>
              <a:latin typeface="Avenir"/>
              <a:ea typeface="Avenir"/>
              <a:cs typeface="Avenir"/>
              <a:sym typeface="Avenir"/>
            </a:endParaRPr>
          </a:p>
          <a:p>
            <a:pPr marL="0" lvl="0" indent="0" algn="l" rtl="0">
              <a:spcBef>
                <a:spcPts val="0"/>
              </a:spcBef>
              <a:spcAft>
                <a:spcPts val="0"/>
              </a:spcAft>
              <a:buNone/>
            </a:pPr>
            <a:r>
              <a:rPr lang="en" sz="1600" b="1">
                <a:solidFill>
                  <a:schemeClr val="lt1"/>
                </a:solidFill>
                <a:latin typeface="Avenir"/>
                <a:ea typeface="Avenir"/>
                <a:cs typeface="Avenir"/>
                <a:sym typeface="Avenir"/>
              </a:rPr>
              <a:t>Declares </a:t>
            </a:r>
            <a:r>
              <a:rPr lang="en" sz="1600" b="1">
                <a:solidFill>
                  <a:schemeClr val="lt1"/>
                </a:solidFill>
                <a:latin typeface="Courier New"/>
                <a:ea typeface="Courier New"/>
                <a:cs typeface="Courier New"/>
                <a:sym typeface="Courier New"/>
              </a:rPr>
              <a:t>setIsLiked</a:t>
            </a:r>
            <a:r>
              <a:rPr lang="en" sz="1600" b="1">
                <a:solidFill>
                  <a:schemeClr val="lt1"/>
                </a:solidFill>
                <a:latin typeface="Avenir"/>
                <a:ea typeface="Avenir"/>
                <a:cs typeface="Avenir"/>
                <a:sym typeface="Avenir"/>
              </a:rPr>
              <a:t> as the function to update </a:t>
            </a:r>
            <a:r>
              <a:rPr lang="en" sz="1600" b="1">
                <a:solidFill>
                  <a:schemeClr val="lt1"/>
                </a:solidFill>
                <a:latin typeface="Courier New"/>
                <a:ea typeface="Courier New"/>
                <a:cs typeface="Courier New"/>
                <a:sym typeface="Courier New"/>
              </a:rPr>
              <a:t>isLiked</a:t>
            </a:r>
            <a:endParaRPr sz="1600" b="1">
              <a:solidFill>
                <a:schemeClr val="lt1"/>
              </a:solidFill>
              <a:latin typeface="Avenir"/>
              <a:ea typeface="Avenir"/>
              <a:cs typeface="Avenir"/>
              <a:sym typeface="Avenir"/>
            </a:endParaRPr>
          </a:p>
          <a:p>
            <a:pPr marL="0" lvl="0" indent="0" algn="l" rtl="0">
              <a:spcBef>
                <a:spcPts val="0"/>
              </a:spcBef>
              <a:spcAft>
                <a:spcPts val="0"/>
              </a:spcAft>
              <a:buNone/>
            </a:pPr>
            <a:endParaRPr sz="1600">
              <a:solidFill>
                <a:schemeClr val="lt1"/>
              </a:solidFill>
              <a:latin typeface="Avenir"/>
              <a:ea typeface="Avenir"/>
              <a:cs typeface="Avenir"/>
              <a:sym typeface="Avenir"/>
            </a:endParaRPr>
          </a:p>
          <a:p>
            <a:pPr marL="0" lvl="0" indent="0" algn="l" rtl="0">
              <a:spcBef>
                <a:spcPts val="0"/>
              </a:spcBef>
              <a:spcAft>
                <a:spcPts val="0"/>
              </a:spcAft>
              <a:buNone/>
            </a:pPr>
            <a:r>
              <a:rPr lang="en" sz="1600">
                <a:solidFill>
                  <a:schemeClr val="lt1"/>
                </a:solidFill>
                <a:latin typeface="Avenir"/>
                <a:ea typeface="Avenir"/>
                <a:cs typeface="Avenir"/>
                <a:sym typeface="Avenir"/>
              </a:rPr>
              <a:t>Example:</a:t>
            </a:r>
            <a:endParaRPr sz="1600">
              <a:solidFill>
                <a:schemeClr val="lt1"/>
              </a:solidFill>
              <a:latin typeface="Avenir"/>
              <a:ea typeface="Avenir"/>
              <a:cs typeface="Avenir"/>
              <a:sym typeface="Avenir"/>
            </a:endParaRPr>
          </a:p>
          <a:p>
            <a:pPr marL="0" lvl="0" indent="0" algn="l" rtl="0">
              <a:spcBef>
                <a:spcPts val="0"/>
              </a:spcBef>
              <a:spcAft>
                <a:spcPts val="0"/>
              </a:spcAft>
              <a:buNone/>
            </a:pPr>
            <a:r>
              <a:rPr lang="en" sz="1600">
                <a:solidFill>
                  <a:schemeClr val="lt1"/>
                </a:solidFill>
                <a:latin typeface="Courier New"/>
                <a:ea typeface="Courier New"/>
                <a:cs typeface="Courier New"/>
                <a:sym typeface="Courier New"/>
              </a:rPr>
              <a:t>setIsLiked(true)</a:t>
            </a:r>
            <a:r>
              <a:rPr lang="en" sz="1600">
                <a:solidFill>
                  <a:schemeClr val="lt1"/>
                </a:solidFill>
                <a:latin typeface="Avenir"/>
                <a:ea typeface="Avenir"/>
                <a:cs typeface="Avenir"/>
                <a:sym typeface="Avenir"/>
              </a:rPr>
              <a:t>will set </a:t>
            </a:r>
            <a:r>
              <a:rPr lang="en" sz="1600">
                <a:solidFill>
                  <a:schemeClr val="lt1"/>
                </a:solidFill>
                <a:latin typeface="Courier New"/>
                <a:ea typeface="Courier New"/>
                <a:cs typeface="Courier New"/>
                <a:sym typeface="Courier New"/>
              </a:rPr>
              <a:t>isLiked</a:t>
            </a:r>
            <a:r>
              <a:rPr lang="en" sz="1600">
                <a:solidFill>
                  <a:schemeClr val="lt1"/>
                </a:solidFill>
                <a:latin typeface="Avenir"/>
                <a:ea typeface="Avenir"/>
                <a:cs typeface="Avenir"/>
                <a:sym typeface="Avenir"/>
              </a:rPr>
              <a:t> to true</a:t>
            </a:r>
            <a:endParaRPr sz="1600" b="1">
              <a:solidFill>
                <a:schemeClr val="lt1"/>
              </a:solidFill>
              <a:latin typeface="Courier New"/>
              <a:ea typeface="Courier New"/>
              <a:cs typeface="Courier New"/>
              <a:sym typeface="Courier New"/>
            </a:endParaRPr>
          </a:p>
        </p:txBody>
      </p:sp>
      <p:cxnSp>
        <p:nvCxnSpPr>
          <p:cNvPr id="1224" name="Google Shape;1224;p96"/>
          <p:cNvCxnSpPr/>
          <p:nvPr/>
        </p:nvCxnSpPr>
        <p:spPr>
          <a:xfrm>
            <a:off x="5075293" y="1661890"/>
            <a:ext cx="0" cy="234900"/>
          </a:xfrm>
          <a:prstGeom prst="straightConnector1">
            <a:avLst/>
          </a:prstGeom>
          <a:noFill/>
          <a:ln w="28575" cap="flat" cmpd="sng">
            <a:solidFill>
              <a:srgbClr val="FFFFFF"/>
            </a:solidFill>
            <a:prstDash val="solid"/>
            <a:round/>
            <a:headEnd type="none" w="med" len="med"/>
            <a:tailEnd type="none" w="med" len="med"/>
          </a:ln>
        </p:spPr>
      </p:cxnSp>
      <p:pic>
        <p:nvPicPr>
          <p:cNvPr id="1225" name="Google Shape;1225;p96"/>
          <p:cNvPicPr preferRelativeResize="0"/>
          <p:nvPr/>
        </p:nvPicPr>
        <p:blipFill>
          <a:blip r:embed="rId7">
            <a:alphaModFix/>
          </a:blip>
          <a:stretch>
            <a:fillRect/>
          </a:stretch>
        </p:blipFill>
        <p:spPr>
          <a:xfrm>
            <a:off x="6002650" y="0"/>
            <a:ext cx="3141350" cy="1019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9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31" name="Google Shape;1231;p97"/>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232" name="Google Shape;1232;p97"/>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233" name="Google Shape;12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1234" name="Google Shape;1234;p97"/>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235" name="Google Shape;1235;p97"/>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236" name="Google Shape;1236;p97"/>
          <p:cNvPicPr preferRelativeResize="0"/>
          <p:nvPr/>
        </p:nvPicPr>
        <p:blipFill>
          <a:blip r:embed="rId6">
            <a:alphaModFix/>
          </a:blip>
          <a:stretch>
            <a:fillRect/>
          </a:stretch>
        </p:blipFill>
        <p:spPr>
          <a:xfrm>
            <a:off x="0" y="935848"/>
            <a:ext cx="9144002" cy="3271805"/>
          </a:xfrm>
          <a:prstGeom prst="rect">
            <a:avLst/>
          </a:prstGeom>
          <a:noFill/>
          <a:ln>
            <a:noFill/>
          </a:ln>
        </p:spPr>
      </p:pic>
      <p:sp>
        <p:nvSpPr>
          <p:cNvPr id="1237" name="Google Shape;1237;p97"/>
          <p:cNvSpPr txBox="1"/>
          <p:nvPr/>
        </p:nvSpPr>
        <p:spPr>
          <a:xfrm>
            <a:off x="3980175" y="2079150"/>
            <a:ext cx="50409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Let’s use </a:t>
            </a:r>
            <a:r>
              <a:rPr lang="en" sz="2600">
                <a:solidFill>
                  <a:schemeClr val="lt1"/>
                </a:solidFill>
                <a:latin typeface="Courier New"/>
                <a:ea typeface="Courier New"/>
                <a:cs typeface="Courier New"/>
                <a:sym typeface="Courier New"/>
              </a:rPr>
              <a:t>isLiked</a:t>
            </a:r>
            <a:r>
              <a:rPr lang="en" sz="2600">
                <a:solidFill>
                  <a:schemeClr val="lt1"/>
                </a:solidFill>
                <a:latin typeface="Avenir"/>
                <a:ea typeface="Avenir"/>
                <a:cs typeface="Avenir"/>
                <a:sym typeface="Avenir"/>
              </a:rPr>
              <a:t> to </a:t>
            </a:r>
            <a:r>
              <a:rPr lang="en" sz="2600">
                <a:solidFill>
                  <a:schemeClr val="lt1"/>
                </a:solidFill>
                <a:latin typeface="Open Sans"/>
                <a:ea typeface="Open Sans"/>
                <a:cs typeface="Open Sans"/>
                <a:sym typeface="Open Sans"/>
              </a:rPr>
              <a:t>display whether the comment reply is liked or not</a:t>
            </a:r>
            <a:endParaRPr sz="2600">
              <a:solidFill>
                <a:schemeClr val="lt1"/>
              </a:solidFill>
              <a:latin typeface="Open Sans"/>
              <a:ea typeface="Open Sans"/>
              <a:cs typeface="Open Sans"/>
              <a:sym typeface="Open Sans"/>
            </a:endParaRPr>
          </a:p>
        </p:txBody>
      </p:sp>
      <p:pic>
        <p:nvPicPr>
          <p:cNvPr id="1238" name="Google Shape;1238;p97"/>
          <p:cNvPicPr preferRelativeResize="0"/>
          <p:nvPr/>
        </p:nvPicPr>
        <p:blipFill>
          <a:blip r:embed="rId7">
            <a:alphaModFix/>
          </a:blip>
          <a:stretch>
            <a:fillRect/>
          </a:stretch>
        </p:blipFill>
        <p:spPr>
          <a:xfrm>
            <a:off x="6002650" y="0"/>
            <a:ext cx="3141350" cy="1019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9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44" name="Google Shape;1244;p98"/>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245" name="Google Shape;1245;p98"/>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246" name="Google Shape;1246;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1247" name="Google Shape;1247;p98"/>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248" name="Google Shape;1248;p98"/>
          <p:cNvPicPr preferRelativeResize="0"/>
          <p:nvPr/>
        </p:nvPicPr>
        <p:blipFill>
          <a:blip r:embed="rId5">
            <a:alphaModFix/>
          </a:blip>
          <a:stretch>
            <a:fillRect/>
          </a:stretch>
        </p:blipFill>
        <p:spPr>
          <a:xfrm rot="10800000" flipH="1">
            <a:off x="1136425" y="2301450"/>
            <a:ext cx="7092124" cy="1058700"/>
          </a:xfrm>
          <a:prstGeom prst="rect">
            <a:avLst/>
          </a:prstGeom>
          <a:noFill/>
          <a:ln>
            <a:noFill/>
          </a:ln>
        </p:spPr>
      </p:pic>
      <p:pic>
        <p:nvPicPr>
          <p:cNvPr id="1249" name="Google Shape;1249;p98"/>
          <p:cNvPicPr preferRelativeResize="0"/>
          <p:nvPr/>
        </p:nvPicPr>
        <p:blipFill>
          <a:blip r:embed="rId6">
            <a:alphaModFix/>
          </a:blip>
          <a:stretch>
            <a:fillRect/>
          </a:stretch>
        </p:blipFill>
        <p:spPr>
          <a:xfrm>
            <a:off x="0" y="770327"/>
            <a:ext cx="9144002" cy="3602846"/>
          </a:xfrm>
          <a:prstGeom prst="rect">
            <a:avLst/>
          </a:prstGeom>
          <a:noFill/>
          <a:ln>
            <a:noFill/>
          </a:ln>
        </p:spPr>
      </p:pic>
      <p:sp>
        <p:nvSpPr>
          <p:cNvPr id="1250" name="Google Shape;1250;p98"/>
          <p:cNvSpPr txBox="1"/>
          <p:nvPr/>
        </p:nvSpPr>
        <p:spPr>
          <a:xfrm>
            <a:off x="4687325" y="2860950"/>
            <a:ext cx="4133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Conditionally render text based on the </a:t>
            </a:r>
            <a:r>
              <a:rPr lang="en" sz="1600">
                <a:solidFill>
                  <a:schemeClr val="lt1"/>
                </a:solidFill>
                <a:latin typeface="Courier New"/>
                <a:ea typeface="Courier New"/>
                <a:cs typeface="Courier New"/>
                <a:sym typeface="Courier New"/>
              </a:rPr>
              <a:t>isLiked</a:t>
            </a:r>
            <a:r>
              <a:rPr lang="en" sz="1600">
                <a:solidFill>
                  <a:schemeClr val="lt1"/>
                </a:solidFill>
                <a:latin typeface="Open Sans"/>
                <a:ea typeface="Open Sans"/>
                <a:cs typeface="Open Sans"/>
                <a:sym typeface="Open Sans"/>
              </a:rPr>
              <a:t> state</a:t>
            </a:r>
            <a:endParaRPr sz="1600">
              <a:solidFill>
                <a:schemeClr val="lt1"/>
              </a:solidFill>
              <a:latin typeface="Open Sans"/>
              <a:ea typeface="Open Sans"/>
              <a:cs typeface="Open Sans"/>
              <a:sym typeface="Open Sans"/>
            </a:endParaRPr>
          </a:p>
          <a:p>
            <a:pPr marL="0" lvl="0" indent="0" algn="l" rtl="0">
              <a:spcBef>
                <a:spcPts val="0"/>
              </a:spcBef>
              <a:spcAft>
                <a:spcPts val="0"/>
              </a:spcAft>
              <a:buNone/>
            </a:pPr>
            <a:endParaRPr sz="1600">
              <a:solidFill>
                <a:schemeClr val="lt1"/>
              </a:solidFill>
              <a:latin typeface="Open Sans"/>
              <a:ea typeface="Open Sans"/>
              <a:cs typeface="Open Sans"/>
              <a:sym typeface="Open Sans"/>
            </a:endParaRPr>
          </a:p>
          <a:p>
            <a:pPr marL="0" lvl="0" indent="0" algn="l" rtl="0">
              <a:spcBef>
                <a:spcPts val="0"/>
              </a:spcBef>
              <a:spcAft>
                <a:spcPts val="0"/>
              </a:spcAft>
              <a:buNone/>
            </a:pPr>
            <a:r>
              <a:rPr lang="en" sz="1600">
                <a:solidFill>
                  <a:schemeClr val="lt1"/>
                </a:solidFill>
                <a:latin typeface="Open Sans"/>
                <a:ea typeface="Open Sans"/>
                <a:cs typeface="Open Sans"/>
                <a:sym typeface="Open Sans"/>
              </a:rPr>
              <a:t>(More on this later)</a:t>
            </a:r>
            <a:endParaRPr sz="1600">
              <a:solidFill>
                <a:schemeClr val="lt1"/>
              </a:solidFill>
              <a:latin typeface="Open Sans"/>
              <a:ea typeface="Open Sans"/>
              <a:cs typeface="Open Sans"/>
              <a:sym typeface="Open Sans"/>
            </a:endParaRPr>
          </a:p>
        </p:txBody>
      </p:sp>
      <p:cxnSp>
        <p:nvCxnSpPr>
          <p:cNvPr id="1251" name="Google Shape;1251;p98"/>
          <p:cNvCxnSpPr/>
          <p:nvPr/>
        </p:nvCxnSpPr>
        <p:spPr>
          <a:xfrm>
            <a:off x="4682500" y="2974547"/>
            <a:ext cx="0" cy="188700"/>
          </a:xfrm>
          <a:prstGeom prst="straightConnector1">
            <a:avLst/>
          </a:prstGeom>
          <a:noFill/>
          <a:ln w="28575" cap="flat" cmpd="sng">
            <a:solidFill>
              <a:srgbClr val="FFFFFF"/>
            </a:solidFill>
            <a:prstDash val="solid"/>
            <a:round/>
            <a:headEnd type="none" w="med" len="med"/>
            <a:tailEnd type="none" w="med" len="med"/>
          </a:ln>
        </p:spPr>
      </p:cxnSp>
      <p:pic>
        <p:nvPicPr>
          <p:cNvPr id="1252" name="Google Shape;1252;p98"/>
          <p:cNvPicPr preferRelativeResize="0"/>
          <p:nvPr/>
        </p:nvPicPr>
        <p:blipFill>
          <a:blip r:embed="rId7">
            <a:alphaModFix/>
          </a:blip>
          <a:stretch>
            <a:fillRect/>
          </a:stretch>
        </p:blipFill>
        <p:spPr>
          <a:xfrm>
            <a:off x="6000750" y="0"/>
            <a:ext cx="3143249" cy="1019800"/>
          </a:xfrm>
          <a:prstGeom prst="rect">
            <a:avLst/>
          </a:prstGeom>
          <a:noFill/>
          <a:ln>
            <a:noFill/>
          </a:ln>
        </p:spPr>
      </p:pic>
      <p:pic>
        <p:nvPicPr>
          <p:cNvPr id="1253" name="Google Shape;1253;p98"/>
          <p:cNvPicPr preferRelativeResize="0"/>
          <p:nvPr/>
        </p:nvPicPr>
        <p:blipFill>
          <a:blip r:embed="rId8">
            <a:alphaModFix/>
          </a:blip>
          <a:stretch>
            <a:fillRect/>
          </a:stretch>
        </p:blipFill>
        <p:spPr>
          <a:xfrm>
            <a:off x="6572464" y="751806"/>
            <a:ext cx="628032" cy="22999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1258" name="Google Shape;1258;p9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59" name="Google Shape;1259;p99"/>
          <p:cNvPicPr preferRelativeResize="0"/>
          <p:nvPr/>
        </p:nvPicPr>
        <p:blipFill>
          <a:blip r:embed="rId4">
            <a:alphaModFix/>
          </a:blip>
          <a:stretch>
            <a:fillRect/>
          </a:stretch>
        </p:blipFill>
        <p:spPr>
          <a:xfrm>
            <a:off x="0" y="770327"/>
            <a:ext cx="9144002" cy="3602846"/>
          </a:xfrm>
          <a:prstGeom prst="rect">
            <a:avLst/>
          </a:prstGeom>
          <a:noFill/>
          <a:ln>
            <a:noFill/>
          </a:ln>
        </p:spPr>
      </p:pic>
      <p:sp>
        <p:nvSpPr>
          <p:cNvPr id="1260" name="Google Shape;1260;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
        <p:nvSpPr>
          <p:cNvPr id="1261" name="Google Shape;1261;p99"/>
          <p:cNvSpPr txBox="1"/>
          <p:nvPr/>
        </p:nvSpPr>
        <p:spPr>
          <a:xfrm>
            <a:off x="152400" y="0"/>
            <a:ext cx="236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Consolas"/>
                <a:ea typeface="Consolas"/>
                <a:cs typeface="Consolas"/>
                <a:sym typeface="Consolas"/>
              </a:rPr>
              <a:t>CommentReply.js</a:t>
            </a:r>
            <a:endParaRPr sz="1900">
              <a:solidFill>
                <a:schemeClr val="lt1"/>
              </a:solidFill>
              <a:latin typeface="Consolas"/>
              <a:ea typeface="Consolas"/>
              <a:cs typeface="Consolas"/>
              <a:sym typeface="Consolas"/>
            </a:endParaRPr>
          </a:p>
        </p:txBody>
      </p:sp>
      <p:pic>
        <p:nvPicPr>
          <p:cNvPr id="1262" name="Google Shape;1262;p99"/>
          <p:cNvPicPr preferRelativeResize="0"/>
          <p:nvPr/>
        </p:nvPicPr>
        <p:blipFill>
          <a:blip r:embed="rId5">
            <a:alphaModFix/>
          </a:blip>
          <a:stretch>
            <a:fillRect/>
          </a:stretch>
        </p:blipFill>
        <p:spPr>
          <a:xfrm>
            <a:off x="5265701" y="2492211"/>
            <a:ext cx="3587269" cy="1059762"/>
          </a:xfrm>
          <a:prstGeom prst="rect">
            <a:avLst/>
          </a:prstGeom>
          <a:noFill/>
          <a:ln>
            <a:noFill/>
          </a:ln>
        </p:spPr>
      </p:pic>
      <p:pic>
        <p:nvPicPr>
          <p:cNvPr id="1263" name="Google Shape;1263;p99"/>
          <p:cNvPicPr preferRelativeResize="0"/>
          <p:nvPr/>
        </p:nvPicPr>
        <p:blipFill>
          <a:blip r:embed="rId6">
            <a:alphaModFix/>
          </a:blip>
          <a:stretch>
            <a:fillRect/>
          </a:stretch>
        </p:blipFill>
        <p:spPr>
          <a:xfrm>
            <a:off x="4941075" y="221850"/>
            <a:ext cx="3757600" cy="961250"/>
          </a:xfrm>
          <a:prstGeom prst="rect">
            <a:avLst/>
          </a:prstGeom>
          <a:noFill/>
          <a:ln>
            <a:noFill/>
          </a:ln>
        </p:spPr>
      </p:pic>
      <p:pic>
        <p:nvPicPr>
          <p:cNvPr id="1264" name="Google Shape;1264;p99"/>
          <p:cNvPicPr preferRelativeResize="0"/>
          <p:nvPr/>
        </p:nvPicPr>
        <p:blipFill>
          <a:blip r:embed="rId7">
            <a:alphaModFix/>
          </a:blip>
          <a:stretch>
            <a:fillRect/>
          </a:stretch>
        </p:blipFill>
        <p:spPr>
          <a:xfrm>
            <a:off x="5265700" y="1465814"/>
            <a:ext cx="3757600" cy="832711"/>
          </a:xfrm>
          <a:prstGeom prst="rect">
            <a:avLst/>
          </a:prstGeom>
          <a:noFill/>
          <a:ln>
            <a:noFill/>
          </a:ln>
        </p:spPr>
      </p:pic>
      <p:pic>
        <p:nvPicPr>
          <p:cNvPr id="1265" name="Google Shape;1265;p99"/>
          <p:cNvPicPr preferRelativeResize="0"/>
          <p:nvPr/>
        </p:nvPicPr>
        <p:blipFill>
          <a:blip r:embed="rId8">
            <a:alphaModFix/>
          </a:blip>
          <a:stretch>
            <a:fillRect/>
          </a:stretch>
        </p:blipFill>
        <p:spPr>
          <a:xfrm>
            <a:off x="5954463" y="3898538"/>
            <a:ext cx="2562667" cy="806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10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71" name="Google Shape;1271;p100"/>
          <p:cNvPicPr preferRelativeResize="0"/>
          <p:nvPr/>
        </p:nvPicPr>
        <p:blipFill>
          <a:blip r:embed="rId4">
            <a:alphaModFix/>
          </a:blip>
          <a:stretch>
            <a:fillRect/>
          </a:stretch>
        </p:blipFill>
        <p:spPr>
          <a:xfrm>
            <a:off x="891275" y="842375"/>
            <a:ext cx="4374425" cy="1144225"/>
          </a:xfrm>
          <a:prstGeom prst="rect">
            <a:avLst/>
          </a:prstGeom>
          <a:noFill/>
          <a:ln>
            <a:noFill/>
          </a:ln>
        </p:spPr>
      </p:pic>
      <p:pic>
        <p:nvPicPr>
          <p:cNvPr id="1272" name="Google Shape;1272;p100"/>
          <p:cNvPicPr preferRelativeResize="0"/>
          <p:nvPr/>
        </p:nvPicPr>
        <p:blipFill>
          <a:blip r:embed="rId5">
            <a:alphaModFix/>
          </a:blip>
          <a:stretch>
            <a:fillRect/>
          </a:stretch>
        </p:blipFill>
        <p:spPr>
          <a:xfrm>
            <a:off x="891275" y="1401025"/>
            <a:ext cx="6321750" cy="457175"/>
          </a:xfrm>
          <a:prstGeom prst="rect">
            <a:avLst/>
          </a:prstGeom>
          <a:noFill/>
          <a:ln>
            <a:noFill/>
          </a:ln>
        </p:spPr>
      </p:pic>
      <p:sp>
        <p:nvSpPr>
          <p:cNvPr id="1273" name="Google Shape;1273;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pic>
        <p:nvPicPr>
          <p:cNvPr id="1274" name="Google Shape;1274;p100"/>
          <p:cNvPicPr preferRelativeResize="0"/>
          <p:nvPr/>
        </p:nvPicPr>
        <p:blipFill>
          <a:blip r:embed="rId6">
            <a:alphaModFix/>
          </a:blip>
          <a:stretch>
            <a:fillRect/>
          </a:stretch>
        </p:blipFill>
        <p:spPr>
          <a:xfrm>
            <a:off x="2133600" y="3898562"/>
            <a:ext cx="3587276" cy="643188"/>
          </a:xfrm>
          <a:prstGeom prst="rect">
            <a:avLst/>
          </a:prstGeom>
          <a:noFill/>
          <a:ln>
            <a:noFill/>
          </a:ln>
        </p:spPr>
      </p:pic>
      <p:pic>
        <p:nvPicPr>
          <p:cNvPr id="1275" name="Google Shape;1275;p100"/>
          <p:cNvPicPr preferRelativeResize="0"/>
          <p:nvPr/>
        </p:nvPicPr>
        <p:blipFill>
          <a:blip r:embed="rId7">
            <a:alphaModFix/>
          </a:blip>
          <a:stretch>
            <a:fillRect/>
          </a:stretch>
        </p:blipFill>
        <p:spPr>
          <a:xfrm>
            <a:off x="160450" y="217987"/>
            <a:ext cx="1739550" cy="4707525"/>
          </a:xfrm>
          <a:prstGeom prst="rect">
            <a:avLst/>
          </a:prstGeom>
          <a:noFill/>
          <a:ln>
            <a:noFill/>
          </a:ln>
        </p:spPr>
      </p:pic>
      <p:pic>
        <p:nvPicPr>
          <p:cNvPr id="1276" name="Google Shape;1276;p100"/>
          <p:cNvPicPr preferRelativeResize="0"/>
          <p:nvPr/>
        </p:nvPicPr>
        <p:blipFill>
          <a:blip r:embed="rId8">
            <a:alphaModFix/>
          </a:blip>
          <a:stretch>
            <a:fillRect/>
          </a:stretch>
        </p:blipFill>
        <p:spPr>
          <a:xfrm>
            <a:off x="2940262" y="1545627"/>
            <a:ext cx="1973950" cy="918898"/>
          </a:xfrm>
          <a:prstGeom prst="rect">
            <a:avLst/>
          </a:prstGeom>
          <a:noFill/>
          <a:ln>
            <a:noFill/>
          </a:ln>
        </p:spPr>
      </p:pic>
      <p:pic>
        <p:nvPicPr>
          <p:cNvPr id="1277" name="Google Shape;1277;p100"/>
          <p:cNvPicPr preferRelativeResize="0"/>
          <p:nvPr/>
        </p:nvPicPr>
        <p:blipFill>
          <a:blip r:embed="rId9">
            <a:alphaModFix/>
          </a:blip>
          <a:stretch>
            <a:fillRect/>
          </a:stretch>
        </p:blipFill>
        <p:spPr>
          <a:xfrm>
            <a:off x="5265701" y="2492211"/>
            <a:ext cx="3587269" cy="1059762"/>
          </a:xfrm>
          <a:prstGeom prst="rect">
            <a:avLst/>
          </a:prstGeom>
          <a:noFill/>
          <a:ln>
            <a:noFill/>
          </a:ln>
        </p:spPr>
      </p:pic>
      <p:pic>
        <p:nvPicPr>
          <p:cNvPr id="1278" name="Google Shape;1278;p100"/>
          <p:cNvPicPr preferRelativeResize="0"/>
          <p:nvPr/>
        </p:nvPicPr>
        <p:blipFill>
          <a:blip r:embed="rId10">
            <a:alphaModFix/>
          </a:blip>
          <a:stretch>
            <a:fillRect/>
          </a:stretch>
        </p:blipFill>
        <p:spPr>
          <a:xfrm>
            <a:off x="2341227" y="307576"/>
            <a:ext cx="1973950" cy="896223"/>
          </a:xfrm>
          <a:prstGeom prst="rect">
            <a:avLst/>
          </a:prstGeom>
          <a:noFill/>
          <a:ln>
            <a:noFill/>
          </a:ln>
        </p:spPr>
      </p:pic>
      <p:pic>
        <p:nvPicPr>
          <p:cNvPr id="1279" name="Google Shape;1279;p100"/>
          <p:cNvPicPr preferRelativeResize="0"/>
          <p:nvPr/>
        </p:nvPicPr>
        <p:blipFill>
          <a:blip r:embed="rId11">
            <a:alphaModFix/>
          </a:blip>
          <a:stretch>
            <a:fillRect/>
          </a:stretch>
        </p:blipFill>
        <p:spPr>
          <a:xfrm>
            <a:off x="4941075" y="221850"/>
            <a:ext cx="3757600" cy="961250"/>
          </a:xfrm>
          <a:prstGeom prst="rect">
            <a:avLst/>
          </a:prstGeom>
          <a:noFill/>
          <a:ln>
            <a:noFill/>
          </a:ln>
        </p:spPr>
      </p:pic>
      <p:pic>
        <p:nvPicPr>
          <p:cNvPr id="1280" name="Google Shape;1280;p100"/>
          <p:cNvPicPr preferRelativeResize="0"/>
          <p:nvPr/>
        </p:nvPicPr>
        <p:blipFill>
          <a:blip r:embed="rId12">
            <a:alphaModFix/>
          </a:blip>
          <a:stretch>
            <a:fillRect/>
          </a:stretch>
        </p:blipFill>
        <p:spPr>
          <a:xfrm>
            <a:off x="5265700" y="1465814"/>
            <a:ext cx="3757600" cy="832711"/>
          </a:xfrm>
          <a:prstGeom prst="rect">
            <a:avLst/>
          </a:prstGeom>
          <a:noFill/>
          <a:ln>
            <a:noFill/>
          </a:ln>
        </p:spPr>
      </p:pic>
      <p:pic>
        <p:nvPicPr>
          <p:cNvPr id="1281" name="Google Shape;1281;p100"/>
          <p:cNvPicPr preferRelativeResize="0"/>
          <p:nvPr/>
        </p:nvPicPr>
        <p:blipFill>
          <a:blip r:embed="rId13">
            <a:alphaModFix/>
          </a:blip>
          <a:stretch>
            <a:fillRect/>
          </a:stretch>
        </p:blipFill>
        <p:spPr>
          <a:xfrm>
            <a:off x="5954463" y="3898538"/>
            <a:ext cx="2562667" cy="806000"/>
          </a:xfrm>
          <a:prstGeom prst="rect">
            <a:avLst/>
          </a:prstGeom>
          <a:noFill/>
          <a:ln>
            <a:noFill/>
          </a:ln>
        </p:spPr>
      </p:pic>
      <p:pic>
        <p:nvPicPr>
          <p:cNvPr id="1282" name="Google Shape;1282;p100"/>
          <p:cNvPicPr preferRelativeResize="0"/>
          <p:nvPr/>
        </p:nvPicPr>
        <p:blipFill>
          <a:blip r:embed="rId14">
            <a:alphaModFix/>
          </a:blip>
          <a:stretch>
            <a:fillRect/>
          </a:stretch>
        </p:blipFill>
        <p:spPr>
          <a:xfrm>
            <a:off x="2506082" y="2778538"/>
            <a:ext cx="1644240" cy="806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0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96DFF"/>
                </a:solidFill>
              </a:rPr>
              <a:t>We wrote a component!</a:t>
            </a:r>
            <a:endParaRPr>
              <a:solidFill>
                <a:srgbClr val="396DFF"/>
              </a:solidFill>
            </a:endParaRPr>
          </a:p>
          <a:p>
            <a:pPr marL="0" lvl="0" indent="0" algn="ctr" rtl="0">
              <a:spcBef>
                <a:spcPts val="0"/>
              </a:spcBef>
              <a:spcAft>
                <a:spcPts val="0"/>
              </a:spcAft>
              <a:buNone/>
            </a:pPr>
            <a:r>
              <a:rPr lang="en">
                <a:solidFill>
                  <a:srgbClr val="396DFF"/>
                </a:solidFill>
              </a:rPr>
              <a:t>Now let’s code Facebook.</a:t>
            </a:r>
            <a:endParaRPr>
              <a:solidFill>
                <a:srgbClr val="396DFF"/>
              </a:solidFill>
            </a:endParaRPr>
          </a:p>
        </p:txBody>
      </p:sp>
      <p:sp>
        <p:nvSpPr>
          <p:cNvPr id="1293" name="Google Shape;12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297"/>
        <p:cNvGrpSpPr/>
        <p:nvPr/>
      </p:nvGrpSpPr>
      <p:grpSpPr>
        <a:xfrm>
          <a:off x="0" y="0"/>
          <a:ext cx="0" cy="0"/>
          <a:chOff x="0" y="0"/>
          <a:chExt cx="0" cy="0"/>
        </a:xfrm>
      </p:grpSpPr>
      <p:sp>
        <p:nvSpPr>
          <p:cNvPr id="1298" name="Google Shape;1298;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pic>
        <p:nvPicPr>
          <p:cNvPr id="1299" name="Google Shape;1299;p103"/>
          <p:cNvPicPr preferRelativeResize="0"/>
          <p:nvPr/>
        </p:nvPicPr>
        <p:blipFill>
          <a:blip r:embed="rId3">
            <a:alphaModFix/>
          </a:blip>
          <a:stretch>
            <a:fillRect/>
          </a:stretch>
        </p:blipFill>
        <p:spPr>
          <a:xfrm>
            <a:off x="1627922" y="0"/>
            <a:ext cx="5888155"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03"/>
        <p:cNvGrpSpPr/>
        <p:nvPr/>
      </p:nvGrpSpPr>
      <p:grpSpPr>
        <a:xfrm>
          <a:off x="0" y="0"/>
          <a:ext cx="0" cy="0"/>
          <a:chOff x="0" y="0"/>
          <a:chExt cx="0" cy="0"/>
        </a:xfrm>
      </p:grpSpPr>
      <p:sp>
        <p:nvSpPr>
          <p:cNvPr id="1304" name="Google Shape;1304;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pic>
        <p:nvPicPr>
          <p:cNvPr id="1305" name="Google Shape;1305;p104"/>
          <p:cNvPicPr preferRelativeResize="0"/>
          <p:nvPr/>
        </p:nvPicPr>
        <p:blipFill>
          <a:blip r:embed="rId3">
            <a:alphaModFix/>
          </a:blip>
          <a:stretch>
            <a:fillRect/>
          </a:stretch>
        </p:blipFill>
        <p:spPr>
          <a:xfrm>
            <a:off x="1627922" y="0"/>
            <a:ext cx="5888155" cy="5143500"/>
          </a:xfrm>
          <a:prstGeom prst="rect">
            <a:avLst/>
          </a:prstGeom>
          <a:noFill/>
          <a:ln>
            <a:noFill/>
          </a:ln>
        </p:spPr>
      </p:pic>
      <p:sp>
        <p:nvSpPr>
          <p:cNvPr id="1306" name="Google Shape;1306;p104"/>
          <p:cNvSpPr/>
          <p:nvPr/>
        </p:nvSpPr>
        <p:spPr>
          <a:xfrm>
            <a:off x="1654324" y="46875"/>
            <a:ext cx="5820600" cy="50568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4"/>
          <p:cNvSpPr txBox="1"/>
          <p:nvPr/>
        </p:nvSpPr>
        <p:spPr>
          <a:xfrm>
            <a:off x="397218" y="468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4A86E8"/>
                </a:solidFill>
                <a:latin typeface="Avenir"/>
                <a:ea typeface="Avenir"/>
                <a:cs typeface="Avenir"/>
                <a:sym typeface="Avenir"/>
              </a:rPr>
              <a:t>&lt;App /&gt;</a:t>
            </a:r>
            <a:endParaRPr sz="2000" b="1">
              <a:solidFill>
                <a:srgbClr val="4A86E8"/>
              </a:solidFill>
              <a:latin typeface="Avenir"/>
              <a:ea typeface="Avenir"/>
              <a:cs typeface="Avenir"/>
              <a:sym typeface="Aveni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11"/>
        <p:cNvGrpSpPr/>
        <p:nvPr/>
      </p:nvGrpSpPr>
      <p:grpSpPr>
        <a:xfrm>
          <a:off x="0" y="0"/>
          <a:ext cx="0" cy="0"/>
          <a:chOff x="0" y="0"/>
          <a:chExt cx="0" cy="0"/>
        </a:xfrm>
      </p:grpSpPr>
      <p:pic>
        <p:nvPicPr>
          <p:cNvPr id="1312" name="Google Shape;1312;p105"/>
          <p:cNvPicPr preferRelativeResize="0"/>
          <p:nvPr/>
        </p:nvPicPr>
        <p:blipFill>
          <a:blip r:embed="rId3">
            <a:alphaModFix/>
          </a:blip>
          <a:stretch>
            <a:fillRect/>
          </a:stretch>
        </p:blipFill>
        <p:spPr>
          <a:xfrm>
            <a:off x="1627922" y="0"/>
            <a:ext cx="5888155" cy="5143500"/>
          </a:xfrm>
          <a:prstGeom prst="rect">
            <a:avLst/>
          </a:prstGeom>
          <a:noFill/>
          <a:ln>
            <a:noFill/>
          </a:ln>
        </p:spPr>
      </p:pic>
      <p:sp>
        <p:nvSpPr>
          <p:cNvPr id="1313" name="Google Shape;1313;p105"/>
          <p:cNvSpPr/>
          <p:nvPr/>
        </p:nvSpPr>
        <p:spPr>
          <a:xfrm>
            <a:off x="1669500" y="38090"/>
            <a:ext cx="5805000" cy="3327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7497350" y="381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FF"/>
                </a:solidFill>
                <a:latin typeface="Avenir"/>
                <a:ea typeface="Avenir"/>
                <a:cs typeface="Avenir"/>
                <a:sym typeface="Avenir"/>
              </a:rPr>
              <a:t>&lt;NavBar /&gt;</a:t>
            </a:r>
            <a:endParaRPr sz="2000" b="1">
              <a:solidFill>
                <a:srgbClr val="00FFFF"/>
              </a:solidFill>
              <a:latin typeface="Avenir"/>
              <a:ea typeface="Avenir"/>
              <a:cs typeface="Avenir"/>
              <a:sym typeface="Avenir"/>
            </a:endParaRPr>
          </a:p>
        </p:txBody>
      </p:sp>
      <p:sp>
        <p:nvSpPr>
          <p:cNvPr id="1315" name="Google Shape;1315;p105"/>
          <p:cNvSpPr/>
          <p:nvPr/>
        </p:nvSpPr>
        <p:spPr>
          <a:xfrm>
            <a:off x="4123080" y="676650"/>
            <a:ext cx="3315600" cy="44286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1316" name="Google Shape;1316;p105"/>
          <p:cNvSpPr/>
          <p:nvPr/>
        </p:nvSpPr>
        <p:spPr>
          <a:xfrm>
            <a:off x="1669500" y="714750"/>
            <a:ext cx="2391900" cy="7101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p:nvPr/>
        </p:nvSpPr>
        <p:spPr>
          <a:xfrm>
            <a:off x="1669500" y="1499800"/>
            <a:ext cx="2391900" cy="25617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5"/>
          <p:cNvSpPr txBox="1"/>
          <p:nvPr/>
        </p:nvSpPr>
        <p:spPr>
          <a:xfrm>
            <a:off x="324600" y="6711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6AA84F"/>
                </a:solidFill>
                <a:latin typeface="Avenir"/>
                <a:ea typeface="Avenir"/>
                <a:cs typeface="Avenir"/>
                <a:sym typeface="Avenir"/>
              </a:rPr>
              <a:t>&lt;Intro /&gt;</a:t>
            </a:r>
            <a:endParaRPr sz="2000" b="1">
              <a:solidFill>
                <a:srgbClr val="6AA84F"/>
              </a:solidFill>
              <a:latin typeface="Avenir"/>
              <a:ea typeface="Avenir"/>
              <a:cs typeface="Avenir"/>
              <a:sym typeface="Avenir"/>
            </a:endParaRPr>
          </a:p>
        </p:txBody>
      </p:sp>
      <p:sp>
        <p:nvSpPr>
          <p:cNvPr id="1319" name="Google Shape;1319;p105"/>
          <p:cNvSpPr txBox="1"/>
          <p:nvPr/>
        </p:nvSpPr>
        <p:spPr>
          <a:xfrm>
            <a:off x="96000" y="2414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FF"/>
                </a:solidFill>
                <a:latin typeface="Avenir"/>
                <a:ea typeface="Avenir"/>
                <a:cs typeface="Avenir"/>
                <a:sym typeface="Avenir"/>
              </a:rPr>
              <a:t>&lt;Photos /&gt;</a:t>
            </a:r>
            <a:endParaRPr sz="2000" b="1">
              <a:solidFill>
                <a:srgbClr val="FF00FF"/>
              </a:solidFill>
              <a:latin typeface="Avenir"/>
              <a:ea typeface="Avenir"/>
              <a:cs typeface="Avenir"/>
              <a:sym typeface="Avenir"/>
            </a:endParaRPr>
          </a:p>
        </p:txBody>
      </p:sp>
      <p:sp>
        <p:nvSpPr>
          <p:cNvPr id="1320" name="Google Shape;1320;p105"/>
          <p:cNvSpPr txBox="1"/>
          <p:nvPr/>
        </p:nvSpPr>
        <p:spPr>
          <a:xfrm>
            <a:off x="7515600" y="25166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9900"/>
                </a:solidFill>
                <a:latin typeface="Avenir"/>
                <a:ea typeface="Avenir"/>
                <a:cs typeface="Avenir"/>
                <a:sym typeface="Avenir"/>
              </a:rPr>
              <a:t>&lt;Post /&gt;</a:t>
            </a:r>
            <a:endParaRPr sz="2000" b="1">
              <a:solidFill>
                <a:srgbClr val="FF9900"/>
              </a:solidFill>
              <a:latin typeface="Avenir"/>
              <a:ea typeface="Avenir"/>
              <a:cs typeface="Avenir"/>
              <a:sym typeface="Avenir"/>
            </a:endParaRPr>
          </a:p>
        </p:txBody>
      </p:sp>
      <p:sp>
        <p:nvSpPr>
          <p:cNvPr id="1321" name="Google Shape;132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1322" name="Google Shape;1322;p105"/>
          <p:cNvSpPr/>
          <p:nvPr/>
        </p:nvSpPr>
        <p:spPr>
          <a:xfrm>
            <a:off x="1654324" y="46875"/>
            <a:ext cx="5820600" cy="5056800"/>
          </a:xfrm>
          <a:prstGeom prst="rect">
            <a:avLst/>
          </a:prstGeom>
          <a:noFill/>
          <a:ln w="2857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397218" y="468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4A86E8"/>
                </a:solidFill>
                <a:latin typeface="Avenir"/>
                <a:ea typeface="Avenir"/>
                <a:cs typeface="Avenir"/>
                <a:sym typeface="Avenir"/>
              </a:rPr>
              <a:t>&lt;App /&gt;</a:t>
            </a:r>
            <a:endParaRPr sz="2000" b="1">
              <a:solidFill>
                <a:srgbClr val="4A86E8"/>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4490463" y="1246825"/>
            <a:ext cx="4653539" cy="3416398"/>
          </a:xfrm>
          <a:prstGeom prst="rect">
            <a:avLst/>
          </a:prstGeom>
          <a:noFill/>
          <a:ln>
            <a:noFill/>
          </a:ln>
        </p:spPr>
      </p:pic>
      <p:sp>
        <p:nvSpPr>
          <p:cNvPr id="182" name="Google Shape;18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Easy way of writing Facebook</a:t>
            </a:r>
            <a:endParaRPr/>
          </a:p>
        </p:txBody>
      </p:sp>
      <p:sp>
        <p:nvSpPr>
          <p:cNvPr id="183" name="Google Shape;18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84" name="Google Shape;184;p34"/>
          <p:cNvSpPr txBox="1"/>
          <p:nvPr/>
        </p:nvSpPr>
        <p:spPr>
          <a:xfrm>
            <a:off x="170981" y="3176801"/>
            <a:ext cx="1664100" cy="2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Courier New"/>
              <a:ea typeface="Courier New"/>
              <a:cs typeface="Courier New"/>
              <a:sym typeface="Courier New"/>
            </a:endParaRPr>
          </a:p>
        </p:txBody>
      </p:sp>
      <p:sp>
        <p:nvSpPr>
          <p:cNvPr id="185" name="Google Shape;185;p34"/>
          <p:cNvSpPr/>
          <p:nvPr/>
        </p:nvSpPr>
        <p:spPr>
          <a:xfrm>
            <a:off x="102200" y="1819300"/>
            <a:ext cx="5366088" cy="1768770"/>
          </a:xfrm>
          <a:prstGeom prst="irregularSeal2">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a:solidFill>
                  <a:schemeClr val="dk1"/>
                </a:solidFill>
                <a:latin typeface="Courier New"/>
                <a:ea typeface="Courier New"/>
                <a:cs typeface="Courier New"/>
                <a:sym typeface="Courier New"/>
              </a:rPr>
              <a:t>&lt;Facebook /&gt;</a:t>
            </a:r>
            <a:endParaRPr sz="2300" b="1">
              <a:solidFill>
                <a:schemeClr val="dk1"/>
              </a:solidFill>
              <a:latin typeface="Courier New"/>
              <a:ea typeface="Courier New"/>
              <a:cs typeface="Courier New"/>
              <a:sym typeface="Courier New"/>
            </a:endParaRPr>
          </a:p>
        </p:txBody>
      </p:sp>
      <p:pic>
        <p:nvPicPr>
          <p:cNvPr id="186" name="Google Shape;186;p34"/>
          <p:cNvPicPr preferRelativeResize="0"/>
          <p:nvPr/>
        </p:nvPicPr>
        <p:blipFill>
          <a:blip r:embed="rId4">
            <a:alphaModFix/>
          </a:blip>
          <a:stretch>
            <a:fillRect/>
          </a:stretch>
        </p:blipFill>
        <p:spPr>
          <a:xfrm>
            <a:off x="170975" y="2942674"/>
            <a:ext cx="1363690" cy="908776"/>
          </a:xfrm>
          <a:prstGeom prst="rect">
            <a:avLst/>
          </a:prstGeom>
          <a:noFill/>
          <a:ln>
            <a:noFill/>
          </a:ln>
        </p:spPr>
      </p:pic>
      <p:pic>
        <p:nvPicPr>
          <p:cNvPr id="187" name="Google Shape;187;p34"/>
          <p:cNvPicPr preferRelativeResize="0"/>
          <p:nvPr/>
        </p:nvPicPr>
        <p:blipFill>
          <a:blip r:embed="rId5">
            <a:alphaModFix/>
          </a:blip>
          <a:stretch>
            <a:fillRect/>
          </a:stretch>
        </p:blipFill>
        <p:spPr>
          <a:xfrm>
            <a:off x="3902845" y="2361942"/>
            <a:ext cx="846199" cy="846203"/>
          </a:xfrm>
          <a:prstGeom prst="rect">
            <a:avLst/>
          </a:prstGeom>
          <a:noFill/>
          <a:ln>
            <a:noFill/>
          </a:ln>
        </p:spPr>
      </p:pic>
      <p:sp>
        <p:nvSpPr>
          <p:cNvPr id="188" name="Google Shape;188;p34"/>
          <p:cNvSpPr txBox="1"/>
          <p:nvPr/>
        </p:nvSpPr>
        <p:spPr>
          <a:xfrm>
            <a:off x="1534675" y="3721900"/>
            <a:ext cx="242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“Fake” HTML tag</a:t>
            </a:r>
            <a:endParaRPr sz="2100">
              <a:solidFill>
                <a:srgbClr val="0A369D"/>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27"/>
        <p:cNvGrpSpPr/>
        <p:nvPr/>
      </p:nvGrpSpPr>
      <p:grpSpPr>
        <a:xfrm>
          <a:off x="0" y="0"/>
          <a:ext cx="0" cy="0"/>
          <a:chOff x="0" y="0"/>
          <a:chExt cx="0" cy="0"/>
        </a:xfrm>
      </p:grpSpPr>
      <p:pic>
        <p:nvPicPr>
          <p:cNvPr id="1328" name="Google Shape;1328;p106"/>
          <p:cNvPicPr preferRelativeResize="0"/>
          <p:nvPr/>
        </p:nvPicPr>
        <p:blipFill>
          <a:blip r:embed="rId3">
            <a:alphaModFix/>
          </a:blip>
          <a:stretch>
            <a:fillRect/>
          </a:stretch>
        </p:blipFill>
        <p:spPr>
          <a:xfrm>
            <a:off x="1627922" y="0"/>
            <a:ext cx="5888155" cy="5143500"/>
          </a:xfrm>
          <a:prstGeom prst="rect">
            <a:avLst/>
          </a:prstGeom>
          <a:noFill/>
          <a:ln>
            <a:noFill/>
          </a:ln>
        </p:spPr>
      </p:pic>
      <p:sp>
        <p:nvSpPr>
          <p:cNvPr id="1329" name="Google Shape;1329;p106"/>
          <p:cNvSpPr/>
          <p:nvPr/>
        </p:nvSpPr>
        <p:spPr>
          <a:xfrm>
            <a:off x="1669500" y="38090"/>
            <a:ext cx="5805000" cy="3327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p:nvPr/>
        </p:nvSpPr>
        <p:spPr>
          <a:xfrm>
            <a:off x="7497350" y="381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FF"/>
                </a:solidFill>
                <a:latin typeface="Avenir"/>
                <a:ea typeface="Avenir"/>
                <a:cs typeface="Avenir"/>
                <a:sym typeface="Avenir"/>
              </a:rPr>
              <a:t>&lt;NavBar /&gt;</a:t>
            </a:r>
            <a:endParaRPr sz="2000" b="1">
              <a:solidFill>
                <a:srgbClr val="00FFFF"/>
              </a:solidFill>
              <a:latin typeface="Avenir"/>
              <a:ea typeface="Avenir"/>
              <a:cs typeface="Avenir"/>
              <a:sym typeface="Avenir"/>
            </a:endParaRPr>
          </a:p>
        </p:txBody>
      </p:sp>
      <p:sp>
        <p:nvSpPr>
          <p:cNvPr id="1331" name="Google Shape;1331;p106"/>
          <p:cNvSpPr/>
          <p:nvPr/>
        </p:nvSpPr>
        <p:spPr>
          <a:xfrm>
            <a:off x="4123080" y="676650"/>
            <a:ext cx="3315600" cy="44286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1332" name="Google Shape;1332;p106"/>
          <p:cNvSpPr/>
          <p:nvPr/>
        </p:nvSpPr>
        <p:spPr>
          <a:xfrm>
            <a:off x="1669500" y="714750"/>
            <a:ext cx="2391900" cy="7101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6"/>
          <p:cNvSpPr/>
          <p:nvPr/>
        </p:nvSpPr>
        <p:spPr>
          <a:xfrm>
            <a:off x="1669500" y="1499800"/>
            <a:ext cx="2391900" cy="25617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6"/>
          <p:cNvSpPr txBox="1"/>
          <p:nvPr/>
        </p:nvSpPr>
        <p:spPr>
          <a:xfrm>
            <a:off x="324600" y="6711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6AA84F"/>
                </a:solidFill>
                <a:latin typeface="Avenir"/>
                <a:ea typeface="Avenir"/>
                <a:cs typeface="Avenir"/>
                <a:sym typeface="Avenir"/>
              </a:rPr>
              <a:t>&lt;Intro /&gt;</a:t>
            </a:r>
            <a:endParaRPr sz="2000" b="1">
              <a:solidFill>
                <a:srgbClr val="6AA84F"/>
              </a:solidFill>
              <a:latin typeface="Avenir"/>
              <a:ea typeface="Avenir"/>
              <a:cs typeface="Avenir"/>
              <a:sym typeface="Avenir"/>
            </a:endParaRPr>
          </a:p>
        </p:txBody>
      </p:sp>
      <p:sp>
        <p:nvSpPr>
          <p:cNvPr id="1335" name="Google Shape;1335;p106"/>
          <p:cNvSpPr txBox="1"/>
          <p:nvPr/>
        </p:nvSpPr>
        <p:spPr>
          <a:xfrm>
            <a:off x="96000" y="2414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FF"/>
                </a:solidFill>
                <a:latin typeface="Avenir"/>
                <a:ea typeface="Avenir"/>
                <a:cs typeface="Avenir"/>
                <a:sym typeface="Avenir"/>
              </a:rPr>
              <a:t>&lt;Photos /&gt;</a:t>
            </a:r>
            <a:endParaRPr sz="2000" b="1">
              <a:solidFill>
                <a:srgbClr val="FF00FF"/>
              </a:solidFill>
              <a:latin typeface="Avenir"/>
              <a:ea typeface="Avenir"/>
              <a:cs typeface="Avenir"/>
              <a:sym typeface="Avenir"/>
            </a:endParaRPr>
          </a:p>
        </p:txBody>
      </p:sp>
      <p:sp>
        <p:nvSpPr>
          <p:cNvPr id="1336" name="Google Shape;1336;p106"/>
          <p:cNvSpPr txBox="1"/>
          <p:nvPr/>
        </p:nvSpPr>
        <p:spPr>
          <a:xfrm>
            <a:off x="7515600" y="25166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9900"/>
                </a:solidFill>
                <a:latin typeface="Avenir"/>
                <a:ea typeface="Avenir"/>
                <a:cs typeface="Avenir"/>
                <a:sym typeface="Avenir"/>
              </a:rPr>
              <a:t>&lt;Post /&gt;</a:t>
            </a:r>
            <a:endParaRPr sz="2000" b="1">
              <a:solidFill>
                <a:srgbClr val="FF9900"/>
              </a:solidFill>
              <a:latin typeface="Avenir"/>
              <a:ea typeface="Avenir"/>
              <a:cs typeface="Avenir"/>
              <a:sym typeface="Avenir"/>
            </a:endParaRPr>
          </a:p>
        </p:txBody>
      </p:sp>
      <p:sp>
        <p:nvSpPr>
          <p:cNvPr id="1337" name="Google Shape;1337;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
        <p:nvSpPr>
          <p:cNvPr id="1338" name="Google Shape;1338;p106"/>
          <p:cNvSpPr/>
          <p:nvPr/>
        </p:nvSpPr>
        <p:spPr>
          <a:xfrm>
            <a:off x="1654324" y="46875"/>
            <a:ext cx="5820600" cy="5056800"/>
          </a:xfrm>
          <a:prstGeom prst="rect">
            <a:avLst/>
          </a:prstGeom>
          <a:noFill/>
          <a:ln w="2857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txBox="1"/>
          <p:nvPr/>
        </p:nvSpPr>
        <p:spPr>
          <a:xfrm>
            <a:off x="397218" y="468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4A86E8"/>
                </a:solidFill>
                <a:latin typeface="Avenir"/>
                <a:ea typeface="Avenir"/>
                <a:cs typeface="Avenir"/>
                <a:sym typeface="Avenir"/>
              </a:rPr>
              <a:t>&lt;App /&gt;</a:t>
            </a:r>
            <a:endParaRPr sz="2000" b="1">
              <a:solidFill>
                <a:srgbClr val="4A86E8"/>
              </a:solidFill>
              <a:latin typeface="Avenir"/>
              <a:ea typeface="Avenir"/>
              <a:cs typeface="Avenir"/>
              <a:sym typeface="Avenir"/>
            </a:endParaRPr>
          </a:p>
        </p:txBody>
      </p:sp>
      <p:pic>
        <p:nvPicPr>
          <p:cNvPr id="1340" name="Google Shape;1340;p106"/>
          <p:cNvPicPr preferRelativeResize="0"/>
          <p:nvPr/>
        </p:nvPicPr>
        <p:blipFill rotWithShape="1">
          <a:blip r:embed="rId4">
            <a:alphaModFix/>
          </a:blip>
          <a:srcRect l="2590" t="5674" r="2162" b="4543"/>
          <a:stretch/>
        </p:blipFill>
        <p:spPr>
          <a:xfrm>
            <a:off x="2215500" y="1716462"/>
            <a:ext cx="4698275" cy="1710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0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96DFF"/>
                </a:solidFill>
              </a:rPr>
              <a:t>React components are powerful for</a:t>
            </a:r>
            <a:br>
              <a:rPr lang="en">
                <a:solidFill>
                  <a:srgbClr val="396DFF"/>
                </a:solidFill>
              </a:rPr>
            </a:br>
            <a:r>
              <a:rPr lang="en" b="1">
                <a:solidFill>
                  <a:srgbClr val="396DFF"/>
                </a:solidFill>
              </a:rPr>
              <a:t>abstraction</a:t>
            </a:r>
            <a:r>
              <a:rPr lang="en">
                <a:solidFill>
                  <a:srgbClr val="396DFF"/>
                </a:solidFill>
              </a:rPr>
              <a:t> and </a:t>
            </a:r>
            <a:r>
              <a:rPr lang="en" b="1">
                <a:solidFill>
                  <a:srgbClr val="396DFF"/>
                </a:solidFill>
              </a:rPr>
              <a:t>code reusability</a:t>
            </a:r>
            <a:r>
              <a:rPr lang="en">
                <a:solidFill>
                  <a:srgbClr val="396DFF"/>
                </a:solidFill>
              </a:rPr>
              <a:t>.</a:t>
            </a:r>
            <a:endParaRPr>
              <a:solidFill>
                <a:srgbClr val="396DFF"/>
              </a:solidFill>
            </a:endParaRPr>
          </a:p>
        </p:txBody>
      </p:sp>
      <p:sp>
        <p:nvSpPr>
          <p:cNvPr id="1346" name="Google Shape;134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50"/>
        <p:cNvGrpSpPr/>
        <p:nvPr/>
      </p:nvGrpSpPr>
      <p:grpSpPr>
        <a:xfrm>
          <a:off x="0" y="0"/>
          <a:ext cx="0" cy="0"/>
          <a:chOff x="0" y="0"/>
          <a:chExt cx="0" cy="0"/>
        </a:xfrm>
      </p:grpSpPr>
      <p:pic>
        <p:nvPicPr>
          <p:cNvPr id="1351" name="Google Shape;1351;p108"/>
          <p:cNvPicPr preferRelativeResize="0"/>
          <p:nvPr/>
        </p:nvPicPr>
        <p:blipFill>
          <a:blip r:embed="rId3">
            <a:alphaModFix/>
          </a:blip>
          <a:stretch>
            <a:fillRect/>
          </a:stretch>
        </p:blipFill>
        <p:spPr>
          <a:xfrm>
            <a:off x="1627922" y="0"/>
            <a:ext cx="5888155" cy="5143500"/>
          </a:xfrm>
          <a:prstGeom prst="rect">
            <a:avLst/>
          </a:prstGeom>
          <a:noFill/>
          <a:ln>
            <a:noFill/>
          </a:ln>
        </p:spPr>
      </p:pic>
      <p:sp>
        <p:nvSpPr>
          <p:cNvPr id="1352" name="Google Shape;1352;p108"/>
          <p:cNvSpPr/>
          <p:nvPr/>
        </p:nvSpPr>
        <p:spPr>
          <a:xfrm>
            <a:off x="1669500" y="38090"/>
            <a:ext cx="5805000" cy="3327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8"/>
          <p:cNvSpPr txBox="1"/>
          <p:nvPr/>
        </p:nvSpPr>
        <p:spPr>
          <a:xfrm>
            <a:off x="7497350" y="381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FF"/>
                </a:solidFill>
                <a:latin typeface="Avenir"/>
                <a:ea typeface="Avenir"/>
                <a:cs typeface="Avenir"/>
                <a:sym typeface="Avenir"/>
              </a:rPr>
              <a:t>&lt;NavBar /&gt;</a:t>
            </a:r>
            <a:endParaRPr sz="2000" b="1">
              <a:solidFill>
                <a:srgbClr val="00FFFF"/>
              </a:solidFill>
              <a:latin typeface="Avenir"/>
              <a:ea typeface="Avenir"/>
              <a:cs typeface="Avenir"/>
              <a:sym typeface="Avenir"/>
            </a:endParaRPr>
          </a:p>
          <a:p>
            <a:pPr marL="0" lvl="0" indent="0" algn="l" rtl="0">
              <a:spcBef>
                <a:spcPts val="0"/>
              </a:spcBef>
              <a:spcAft>
                <a:spcPts val="0"/>
              </a:spcAft>
              <a:buNone/>
            </a:pPr>
            <a:r>
              <a:rPr lang="en" sz="2000" b="1">
                <a:solidFill>
                  <a:srgbClr val="00FFFF"/>
                </a:solidFill>
                <a:latin typeface="Avenir"/>
                <a:ea typeface="Avenir"/>
                <a:cs typeface="Avenir"/>
                <a:sym typeface="Avenir"/>
              </a:rPr>
              <a:t>(abstraction)</a:t>
            </a:r>
            <a:endParaRPr sz="2000" b="1">
              <a:solidFill>
                <a:srgbClr val="00FFFF"/>
              </a:solidFill>
              <a:latin typeface="Avenir"/>
              <a:ea typeface="Avenir"/>
              <a:cs typeface="Avenir"/>
              <a:sym typeface="Avenir"/>
            </a:endParaRPr>
          </a:p>
        </p:txBody>
      </p:sp>
      <p:sp>
        <p:nvSpPr>
          <p:cNvPr id="1354" name="Google Shape;1354;p108"/>
          <p:cNvSpPr/>
          <p:nvPr/>
        </p:nvSpPr>
        <p:spPr>
          <a:xfrm>
            <a:off x="4123080" y="676650"/>
            <a:ext cx="3315600" cy="44286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1355" name="Google Shape;1355;p108"/>
          <p:cNvSpPr/>
          <p:nvPr/>
        </p:nvSpPr>
        <p:spPr>
          <a:xfrm>
            <a:off x="1669500" y="714750"/>
            <a:ext cx="2391900" cy="7101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8"/>
          <p:cNvSpPr/>
          <p:nvPr/>
        </p:nvSpPr>
        <p:spPr>
          <a:xfrm>
            <a:off x="1669500" y="1499800"/>
            <a:ext cx="2391900" cy="25617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8"/>
          <p:cNvSpPr txBox="1"/>
          <p:nvPr/>
        </p:nvSpPr>
        <p:spPr>
          <a:xfrm>
            <a:off x="19800" y="6696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6AA84F"/>
                </a:solidFill>
                <a:latin typeface="Avenir"/>
                <a:ea typeface="Avenir"/>
                <a:cs typeface="Avenir"/>
                <a:sym typeface="Avenir"/>
              </a:rPr>
              <a:t>&lt;Intro /&gt;</a:t>
            </a:r>
            <a:endParaRPr sz="2000" b="1">
              <a:solidFill>
                <a:srgbClr val="6AA84F"/>
              </a:solidFill>
              <a:latin typeface="Avenir"/>
              <a:ea typeface="Avenir"/>
              <a:cs typeface="Avenir"/>
              <a:sym typeface="Avenir"/>
            </a:endParaRPr>
          </a:p>
          <a:p>
            <a:pPr marL="0" lvl="0" indent="0" algn="l" rtl="0">
              <a:spcBef>
                <a:spcPts val="0"/>
              </a:spcBef>
              <a:spcAft>
                <a:spcPts val="0"/>
              </a:spcAft>
              <a:buNone/>
            </a:pPr>
            <a:r>
              <a:rPr lang="en" sz="2000" b="1">
                <a:solidFill>
                  <a:srgbClr val="6AA84F"/>
                </a:solidFill>
                <a:latin typeface="Avenir"/>
                <a:ea typeface="Avenir"/>
                <a:cs typeface="Avenir"/>
                <a:sym typeface="Avenir"/>
              </a:rPr>
              <a:t>(abstraction)</a:t>
            </a:r>
            <a:endParaRPr sz="2000" b="1">
              <a:solidFill>
                <a:srgbClr val="6AA84F"/>
              </a:solidFill>
              <a:latin typeface="Avenir"/>
              <a:ea typeface="Avenir"/>
              <a:cs typeface="Avenir"/>
              <a:sym typeface="Avenir"/>
            </a:endParaRPr>
          </a:p>
        </p:txBody>
      </p:sp>
      <p:sp>
        <p:nvSpPr>
          <p:cNvPr id="1358" name="Google Shape;1358;p108"/>
          <p:cNvSpPr txBox="1"/>
          <p:nvPr/>
        </p:nvSpPr>
        <p:spPr>
          <a:xfrm>
            <a:off x="19800" y="24142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FF"/>
                </a:solidFill>
                <a:latin typeface="Avenir"/>
                <a:ea typeface="Avenir"/>
                <a:cs typeface="Avenir"/>
                <a:sym typeface="Avenir"/>
              </a:rPr>
              <a:t>&lt;Photos /&gt;</a:t>
            </a:r>
            <a:endParaRPr sz="2000" b="1">
              <a:solidFill>
                <a:srgbClr val="FF00FF"/>
              </a:solidFill>
              <a:latin typeface="Avenir"/>
              <a:ea typeface="Avenir"/>
              <a:cs typeface="Avenir"/>
              <a:sym typeface="Avenir"/>
            </a:endParaRPr>
          </a:p>
          <a:p>
            <a:pPr marL="0" lvl="0" indent="0" algn="l" rtl="0">
              <a:spcBef>
                <a:spcPts val="0"/>
              </a:spcBef>
              <a:spcAft>
                <a:spcPts val="0"/>
              </a:spcAft>
              <a:buNone/>
            </a:pPr>
            <a:r>
              <a:rPr lang="en" sz="2000" b="1">
                <a:solidFill>
                  <a:srgbClr val="FF00FF"/>
                </a:solidFill>
                <a:latin typeface="Avenir"/>
                <a:ea typeface="Avenir"/>
                <a:cs typeface="Avenir"/>
                <a:sym typeface="Avenir"/>
              </a:rPr>
              <a:t>(abstraction)</a:t>
            </a:r>
            <a:endParaRPr sz="2000" b="1">
              <a:solidFill>
                <a:srgbClr val="FF00FF"/>
              </a:solidFill>
              <a:latin typeface="Avenir"/>
              <a:ea typeface="Avenir"/>
              <a:cs typeface="Avenir"/>
              <a:sym typeface="Avenir"/>
            </a:endParaRPr>
          </a:p>
        </p:txBody>
      </p:sp>
      <p:sp>
        <p:nvSpPr>
          <p:cNvPr id="1359" name="Google Shape;1359;p108"/>
          <p:cNvSpPr txBox="1"/>
          <p:nvPr/>
        </p:nvSpPr>
        <p:spPr>
          <a:xfrm>
            <a:off x="7515600" y="2516650"/>
            <a:ext cx="3000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9900"/>
                </a:solidFill>
                <a:latin typeface="Avenir"/>
                <a:ea typeface="Avenir"/>
                <a:cs typeface="Avenir"/>
                <a:sym typeface="Avenir"/>
              </a:rPr>
              <a:t>&lt;Post /&gt;</a:t>
            </a:r>
            <a:endParaRPr sz="2000" b="1">
              <a:solidFill>
                <a:srgbClr val="FF9900"/>
              </a:solidFill>
              <a:latin typeface="Avenir"/>
              <a:ea typeface="Avenir"/>
              <a:cs typeface="Avenir"/>
              <a:sym typeface="Avenir"/>
            </a:endParaRPr>
          </a:p>
          <a:p>
            <a:pPr marL="0" lvl="0" indent="0" algn="l" rtl="0">
              <a:spcBef>
                <a:spcPts val="0"/>
              </a:spcBef>
              <a:spcAft>
                <a:spcPts val="0"/>
              </a:spcAft>
              <a:buNone/>
            </a:pPr>
            <a:r>
              <a:rPr lang="en" sz="2000" b="1">
                <a:solidFill>
                  <a:srgbClr val="FF9900"/>
                </a:solidFill>
                <a:latin typeface="Avenir"/>
                <a:ea typeface="Avenir"/>
                <a:cs typeface="Avenir"/>
                <a:sym typeface="Avenir"/>
              </a:rPr>
              <a:t>(reusability</a:t>
            </a:r>
            <a:endParaRPr sz="2000" b="1">
              <a:solidFill>
                <a:srgbClr val="FF9900"/>
              </a:solidFill>
              <a:latin typeface="Avenir"/>
              <a:ea typeface="Avenir"/>
              <a:cs typeface="Avenir"/>
              <a:sym typeface="Avenir"/>
            </a:endParaRPr>
          </a:p>
          <a:p>
            <a:pPr marL="0" lvl="0" indent="457200" algn="l" rtl="0">
              <a:spcBef>
                <a:spcPts val="0"/>
              </a:spcBef>
              <a:spcAft>
                <a:spcPts val="0"/>
              </a:spcAft>
              <a:buNone/>
            </a:pPr>
            <a:r>
              <a:rPr lang="en" sz="2000" b="1">
                <a:solidFill>
                  <a:srgbClr val="FF9900"/>
                </a:solidFill>
                <a:latin typeface="Avenir"/>
                <a:ea typeface="Avenir"/>
                <a:cs typeface="Avenir"/>
                <a:sym typeface="Avenir"/>
              </a:rPr>
              <a:t> +</a:t>
            </a:r>
            <a:endParaRPr sz="2000" b="1">
              <a:solidFill>
                <a:srgbClr val="FF9900"/>
              </a:solidFill>
              <a:latin typeface="Avenir"/>
              <a:ea typeface="Avenir"/>
              <a:cs typeface="Avenir"/>
              <a:sym typeface="Avenir"/>
            </a:endParaRPr>
          </a:p>
          <a:p>
            <a:pPr marL="0" lvl="0" indent="0" algn="l" rtl="0">
              <a:spcBef>
                <a:spcPts val="0"/>
              </a:spcBef>
              <a:spcAft>
                <a:spcPts val="0"/>
              </a:spcAft>
              <a:buNone/>
            </a:pPr>
            <a:r>
              <a:rPr lang="en" sz="2000" b="1">
                <a:solidFill>
                  <a:srgbClr val="FF9900"/>
                </a:solidFill>
                <a:latin typeface="Avenir"/>
                <a:ea typeface="Avenir"/>
                <a:cs typeface="Avenir"/>
                <a:sym typeface="Avenir"/>
              </a:rPr>
              <a:t>abstraction)</a:t>
            </a:r>
            <a:endParaRPr sz="2000" b="1">
              <a:solidFill>
                <a:srgbClr val="FF9900"/>
              </a:solidFill>
              <a:latin typeface="Avenir"/>
              <a:ea typeface="Avenir"/>
              <a:cs typeface="Avenir"/>
              <a:sym typeface="Avenir"/>
            </a:endParaRPr>
          </a:p>
        </p:txBody>
      </p:sp>
      <p:sp>
        <p:nvSpPr>
          <p:cNvPr id="1360" name="Google Shape;1360;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1361" name="Google Shape;1361;p108"/>
          <p:cNvSpPr/>
          <p:nvPr/>
        </p:nvSpPr>
        <p:spPr>
          <a:xfrm>
            <a:off x="1654324" y="46875"/>
            <a:ext cx="5820600" cy="5056800"/>
          </a:xfrm>
          <a:prstGeom prst="rect">
            <a:avLst/>
          </a:prstGeom>
          <a:noFill/>
          <a:ln w="2857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000C18"/>
        </a:solidFill>
        <a:effectLst/>
      </p:bgPr>
    </p:bg>
    <p:spTree>
      <p:nvGrpSpPr>
        <p:cNvPr id="1" name="Shape 1365"/>
        <p:cNvGrpSpPr/>
        <p:nvPr/>
      </p:nvGrpSpPr>
      <p:grpSpPr>
        <a:xfrm>
          <a:off x="0" y="0"/>
          <a:ext cx="0" cy="0"/>
          <a:chOff x="0" y="0"/>
          <a:chExt cx="0" cy="0"/>
        </a:xfrm>
      </p:grpSpPr>
      <p:pic>
        <p:nvPicPr>
          <p:cNvPr id="1366" name="Google Shape;1366;p109"/>
          <p:cNvPicPr preferRelativeResize="0"/>
          <p:nvPr/>
        </p:nvPicPr>
        <p:blipFill>
          <a:blip r:embed="rId3">
            <a:alphaModFix/>
          </a:blip>
          <a:stretch>
            <a:fillRect/>
          </a:stretch>
        </p:blipFill>
        <p:spPr>
          <a:xfrm>
            <a:off x="131348" y="1569725"/>
            <a:ext cx="4997048" cy="2871824"/>
          </a:xfrm>
          <a:prstGeom prst="rect">
            <a:avLst/>
          </a:prstGeom>
          <a:noFill/>
          <a:ln>
            <a:noFill/>
          </a:ln>
        </p:spPr>
      </p:pic>
      <p:sp>
        <p:nvSpPr>
          <p:cNvPr id="1367" name="Google Shape;1367;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1368" name="Google Shape;1368;p109"/>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App.js</a:t>
            </a:r>
            <a:endParaRPr sz="3400" b="1" i="1">
              <a:solidFill>
                <a:schemeClr val="lt1"/>
              </a:solidFill>
              <a:latin typeface="Courier New"/>
              <a:ea typeface="Courier New"/>
              <a:cs typeface="Courier New"/>
              <a:sym typeface="Courier New"/>
            </a:endParaRPr>
          </a:p>
        </p:txBody>
      </p:sp>
      <p:pic>
        <p:nvPicPr>
          <p:cNvPr id="1369" name="Google Shape;1369;p109"/>
          <p:cNvPicPr preferRelativeResize="0"/>
          <p:nvPr/>
        </p:nvPicPr>
        <p:blipFill>
          <a:blip r:embed="rId4">
            <a:alphaModFix/>
          </a:blip>
          <a:stretch>
            <a:fillRect/>
          </a:stretch>
        </p:blipFill>
        <p:spPr>
          <a:xfrm>
            <a:off x="5272550" y="2077775"/>
            <a:ext cx="3525225" cy="1361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73"/>
        <p:cNvGrpSpPr/>
        <p:nvPr/>
      </p:nvGrpSpPr>
      <p:grpSpPr>
        <a:xfrm>
          <a:off x="0" y="0"/>
          <a:ext cx="0" cy="0"/>
          <a:chOff x="0" y="0"/>
          <a:chExt cx="0" cy="0"/>
        </a:xfrm>
      </p:grpSpPr>
      <p:sp>
        <p:nvSpPr>
          <p:cNvPr id="1374" name="Google Shape;137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sp>
        <p:nvSpPr>
          <p:cNvPr id="1375" name="Google Shape;1375;p110"/>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App.js</a:t>
            </a:r>
            <a:endParaRPr sz="3400" b="1" i="1">
              <a:solidFill>
                <a:schemeClr val="lt1"/>
              </a:solidFill>
              <a:latin typeface="Courier New"/>
              <a:ea typeface="Courier New"/>
              <a:cs typeface="Courier New"/>
              <a:sym typeface="Courier New"/>
            </a:endParaRPr>
          </a:p>
        </p:txBody>
      </p:sp>
      <p:pic>
        <p:nvPicPr>
          <p:cNvPr id="1376" name="Google Shape;1376;p110"/>
          <p:cNvPicPr preferRelativeResize="0"/>
          <p:nvPr/>
        </p:nvPicPr>
        <p:blipFill>
          <a:blip r:embed="rId3">
            <a:alphaModFix/>
          </a:blip>
          <a:stretch>
            <a:fillRect/>
          </a:stretch>
        </p:blipFill>
        <p:spPr>
          <a:xfrm>
            <a:off x="5224600" y="137513"/>
            <a:ext cx="3074825" cy="4868475"/>
          </a:xfrm>
          <a:prstGeom prst="rect">
            <a:avLst/>
          </a:prstGeom>
          <a:noFill/>
          <a:ln>
            <a:noFill/>
          </a:ln>
        </p:spPr>
      </p:pic>
      <p:pic>
        <p:nvPicPr>
          <p:cNvPr id="1377" name="Google Shape;1377;p110"/>
          <p:cNvPicPr preferRelativeResize="0"/>
          <p:nvPr/>
        </p:nvPicPr>
        <p:blipFill>
          <a:blip r:embed="rId4">
            <a:alphaModFix/>
          </a:blip>
          <a:stretch>
            <a:fillRect/>
          </a:stretch>
        </p:blipFill>
        <p:spPr>
          <a:xfrm>
            <a:off x="131348" y="1569725"/>
            <a:ext cx="4997048" cy="28718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381"/>
        <p:cNvGrpSpPr/>
        <p:nvPr/>
      </p:nvGrpSpPr>
      <p:grpSpPr>
        <a:xfrm>
          <a:off x="0" y="0"/>
          <a:ext cx="0" cy="0"/>
          <a:chOff x="0" y="0"/>
          <a:chExt cx="0" cy="0"/>
        </a:xfrm>
      </p:grpSpPr>
      <p:sp>
        <p:nvSpPr>
          <p:cNvPr id="1382" name="Google Shape;1382;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sp>
        <p:nvSpPr>
          <p:cNvPr id="1383" name="Google Shape;1383;p111"/>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App.js</a:t>
            </a:r>
            <a:endParaRPr sz="3400" b="1" i="1">
              <a:solidFill>
                <a:schemeClr val="lt1"/>
              </a:solidFill>
              <a:latin typeface="Courier New"/>
              <a:ea typeface="Courier New"/>
              <a:cs typeface="Courier New"/>
              <a:sym typeface="Courier New"/>
            </a:endParaRPr>
          </a:p>
        </p:txBody>
      </p:sp>
      <p:pic>
        <p:nvPicPr>
          <p:cNvPr id="1384" name="Google Shape;1384;p111"/>
          <p:cNvPicPr preferRelativeResize="0"/>
          <p:nvPr/>
        </p:nvPicPr>
        <p:blipFill>
          <a:blip r:embed="rId3">
            <a:alphaModFix/>
          </a:blip>
          <a:stretch>
            <a:fillRect/>
          </a:stretch>
        </p:blipFill>
        <p:spPr>
          <a:xfrm>
            <a:off x="5224600" y="137513"/>
            <a:ext cx="3074825" cy="4868475"/>
          </a:xfrm>
          <a:prstGeom prst="rect">
            <a:avLst/>
          </a:prstGeom>
          <a:noFill/>
          <a:ln>
            <a:noFill/>
          </a:ln>
        </p:spPr>
      </p:pic>
      <p:pic>
        <p:nvPicPr>
          <p:cNvPr id="1385" name="Google Shape;1385;p111"/>
          <p:cNvPicPr preferRelativeResize="0"/>
          <p:nvPr/>
        </p:nvPicPr>
        <p:blipFill>
          <a:blip r:embed="rId4">
            <a:alphaModFix/>
          </a:blip>
          <a:stretch>
            <a:fillRect/>
          </a:stretch>
        </p:blipFill>
        <p:spPr>
          <a:xfrm>
            <a:off x="131348" y="1569725"/>
            <a:ext cx="4997048" cy="2871824"/>
          </a:xfrm>
          <a:prstGeom prst="rect">
            <a:avLst/>
          </a:prstGeom>
          <a:noFill/>
          <a:ln>
            <a:noFill/>
          </a:ln>
        </p:spPr>
      </p:pic>
      <p:sp>
        <p:nvSpPr>
          <p:cNvPr id="1386" name="Google Shape;1386;p111"/>
          <p:cNvSpPr txBox="1"/>
          <p:nvPr/>
        </p:nvSpPr>
        <p:spPr>
          <a:xfrm>
            <a:off x="7190475" y="1912738"/>
            <a:ext cx="17721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Let’s </a:t>
            </a:r>
            <a:br>
              <a:rPr lang="en" sz="2600">
                <a:solidFill>
                  <a:schemeClr val="lt1"/>
                </a:solidFill>
                <a:latin typeface="Open Sans"/>
                <a:ea typeface="Open Sans"/>
                <a:cs typeface="Open Sans"/>
                <a:sym typeface="Open Sans"/>
              </a:rPr>
            </a:br>
            <a:r>
              <a:rPr lang="en" sz="2600">
                <a:solidFill>
                  <a:schemeClr val="lt1"/>
                </a:solidFill>
                <a:latin typeface="Open Sans"/>
                <a:ea typeface="Open Sans"/>
                <a:cs typeface="Open Sans"/>
                <a:sym typeface="Open Sans"/>
              </a:rPr>
              <a:t>pass </a:t>
            </a:r>
            <a:br>
              <a:rPr lang="en" sz="2600">
                <a:solidFill>
                  <a:schemeClr val="lt1"/>
                </a:solidFill>
                <a:latin typeface="Open Sans"/>
                <a:ea typeface="Open Sans"/>
                <a:cs typeface="Open Sans"/>
                <a:sym typeface="Open Sans"/>
              </a:rPr>
            </a:br>
            <a:r>
              <a:rPr lang="en" sz="2600">
                <a:solidFill>
                  <a:schemeClr val="lt1"/>
                </a:solidFill>
                <a:latin typeface="Open Sans"/>
                <a:ea typeface="Open Sans"/>
                <a:cs typeface="Open Sans"/>
                <a:sym typeface="Open Sans"/>
              </a:rPr>
              <a:t>down </a:t>
            </a:r>
            <a:br>
              <a:rPr lang="en" sz="2600">
                <a:solidFill>
                  <a:schemeClr val="lt1"/>
                </a:solidFill>
                <a:latin typeface="Open Sans"/>
                <a:ea typeface="Open Sans"/>
                <a:cs typeface="Open Sans"/>
                <a:sym typeface="Open Sans"/>
              </a:rPr>
            </a:br>
            <a:r>
              <a:rPr lang="en" sz="2600">
                <a:solidFill>
                  <a:schemeClr val="lt1"/>
                </a:solidFill>
                <a:latin typeface="Open Sans"/>
                <a:ea typeface="Open Sans"/>
                <a:cs typeface="Open Sans"/>
                <a:sym typeface="Open Sans"/>
              </a:rPr>
              <a:t>some </a:t>
            </a:r>
            <a:br>
              <a:rPr lang="en" sz="2600">
                <a:solidFill>
                  <a:schemeClr val="lt1"/>
                </a:solidFill>
                <a:latin typeface="Open Sans"/>
                <a:ea typeface="Open Sans"/>
                <a:cs typeface="Open Sans"/>
                <a:sym typeface="Open Sans"/>
              </a:rPr>
            </a:br>
            <a:r>
              <a:rPr lang="en" sz="2600">
                <a:solidFill>
                  <a:schemeClr val="lt1"/>
                </a:solidFill>
                <a:latin typeface="Open Sans"/>
                <a:ea typeface="Open Sans"/>
                <a:cs typeface="Open Sans"/>
                <a:sym typeface="Open Sans"/>
              </a:rPr>
              <a:t>props!</a:t>
            </a:r>
            <a:endParaRPr sz="2600">
              <a:solidFill>
                <a:schemeClr val="lt1"/>
              </a:solidFill>
              <a:latin typeface="Open Sans"/>
              <a:ea typeface="Open Sans"/>
              <a:cs typeface="Open Sans"/>
              <a:sym typeface="Open Sans"/>
            </a:endParaRPr>
          </a:p>
        </p:txBody>
      </p:sp>
      <p:cxnSp>
        <p:nvCxnSpPr>
          <p:cNvPr id="1387" name="Google Shape;1387;p111"/>
          <p:cNvCxnSpPr/>
          <p:nvPr/>
        </p:nvCxnSpPr>
        <p:spPr>
          <a:xfrm>
            <a:off x="8472455" y="2029145"/>
            <a:ext cx="0" cy="19530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12"/>
          <p:cNvSpPr txBox="1">
            <a:spLocks noGrp="1"/>
          </p:cNvSpPr>
          <p:nvPr>
            <p:ph type="title"/>
          </p:nvPr>
        </p:nvSpPr>
        <p:spPr>
          <a:xfrm>
            <a:off x="458925" y="149250"/>
            <a:ext cx="7911900" cy="33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500">
                <a:solidFill>
                  <a:srgbClr val="396DFF"/>
                </a:solidFill>
              </a:rPr>
              <a:t>Props</a:t>
            </a:r>
            <a:endParaRPr sz="3000">
              <a:solidFill>
                <a:srgbClr val="396DFF"/>
              </a:solidFill>
            </a:endParaRPr>
          </a:p>
          <a:p>
            <a:pPr marL="0" lvl="0" indent="0" algn="l" rtl="0">
              <a:spcBef>
                <a:spcPts val="0"/>
              </a:spcBef>
              <a:spcAft>
                <a:spcPts val="0"/>
              </a:spcAft>
              <a:buNone/>
            </a:pPr>
            <a:r>
              <a:rPr lang="en" sz="2800">
                <a:solidFill>
                  <a:srgbClr val="396DFF"/>
                </a:solidFill>
                <a:latin typeface="Proxima Nova"/>
                <a:ea typeface="Proxima Nova"/>
                <a:cs typeface="Proxima Nova"/>
                <a:sym typeface="Proxima Nova"/>
              </a:rPr>
              <a:t>Information passed down from a </a:t>
            </a:r>
            <a:r>
              <a:rPr lang="en" sz="2800" b="1">
                <a:solidFill>
                  <a:srgbClr val="396DFF"/>
                </a:solidFill>
                <a:latin typeface="Proxima Nova"/>
                <a:ea typeface="Proxima Nova"/>
                <a:cs typeface="Proxima Nova"/>
                <a:sym typeface="Proxima Nova"/>
              </a:rPr>
              <a:t>parent </a:t>
            </a:r>
            <a:r>
              <a:rPr lang="en" sz="2800">
                <a:solidFill>
                  <a:srgbClr val="396DFF"/>
                </a:solidFill>
                <a:latin typeface="Proxima Nova"/>
                <a:ea typeface="Proxima Nova"/>
                <a:cs typeface="Proxima Nova"/>
                <a:sym typeface="Proxima Nova"/>
              </a:rPr>
              <a:t>to a </a:t>
            </a:r>
            <a:r>
              <a:rPr lang="en" sz="2800" b="1">
                <a:solidFill>
                  <a:srgbClr val="396DFF"/>
                </a:solidFill>
                <a:latin typeface="Proxima Nova"/>
                <a:ea typeface="Proxima Nova"/>
                <a:cs typeface="Proxima Nova"/>
                <a:sym typeface="Proxima Nova"/>
              </a:rPr>
              <a:t>child </a:t>
            </a:r>
            <a:r>
              <a:rPr lang="en" sz="2800">
                <a:solidFill>
                  <a:srgbClr val="396DFF"/>
                </a:solidFill>
                <a:latin typeface="Proxima Nova"/>
                <a:ea typeface="Proxima Nova"/>
                <a:cs typeface="Proxima Nova"/>
                <a:sym typeface="Proxima Nova"/>
              </a:rPr>
              <a:t>component</a:t>
            </a:r>
            <a:endParaRPr sz="7500">
              <a:solidFill>
                <a:srgbClr val="396DFF"/>
              </a:solidFill>
            </a:endParaRPr>
          </a:p>
          <a:p>
            <a:pPr marL="0" lvl="0" indent="0" algn="l" rtl="0">
              <a:spcBef>
                <a:spcPts val="0"/>
              </a:spcBef>
              <a:spcAft>
                <a:spcPts val="0"/>
              </a:spcAft>
              <a:buNone/>
            </a:pPr>
            <a:endParaRPr sz="2800">
              <a:solidFill>
                <a:srgbClr val="396DFF"/>
              </a:solidFill>
            </a:endParaRPr>
          </a:p>
          <a:p>
            <a:pPr marL="0" lvl="0" indent="0" algn="l" rtl="0">
              <a:spcBef>
                <a:spcPts val="0"/>
              </a:spcBef>
              <a:spcAft>
                <a:spcPts val="0"/>
              </a:spcAft>
              <a:buNone/>
            </a:pPr>
            <a:r>
              <a:rPr lang="en" sz="2800" b="1">
                <a:solidFill>
                  <a:srgbClr val="396DFF"/>
                </a:solidFill>
              </a:rPr>
              <a:t>Syntax to pass down props</a:t>
            </a:r>
            <a:r>
              <a:rPr lang="en" sz="2800">
                <a:solidFill>
                  <a:srgbClr val="396DFF"/>
                </a:solidFill>
              </a:rPr>
              <a:t>:</a:t>
            </a:r>
            <a:endParaRPr sz="2800">
              <a:solidFill>
                <a:srgbClr val="396DFF"/>
              </a:solidFill>
            </a:endParaRPr>
          </a:p>
        </p:txBody>
      </p:sp>
      <p:sp>
        <p:nvSpPr>
          <p:cNvPr id="1393" name="Google Shape;1393;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sp>
        <p:nvSpPr>
          <p:cNvPr id="1394" name="Google Shape;1394;p112"/>
          <p:cNvSpPr txBox="1"/>
          <p:nvPr/>
        </p:nvSpPr>
        <p:spPr>
          <a:xfrm>
            <a:off x="532500" y="4416063"/>
            <a:ext cx="8611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0000FF"/>
                </a:solidFill>
                <a:latin typeface="Courier New"/>
                <a:ea typeface="Courier New"/>
                <a:cs typeface="Courier New"/>
                <a:sym typeface="Courier New"/>
              </a:rPr>
              <a:t>&lt;Post</a:t>
            </a:r>
            <a:r>
              <a:rPr lang="en" sz="1900" b="1">
                <a:solidFill>
                  <a:srgbClr val="0000FF"/>
                </a:solidFill>
                <a:latin typeface="Courier New"/>
                <a:ea typeface="Courier New"/>
                <a:cs typeface="Courier New"/>
                <a:sym typeface="Courier New"/>
              </a:rPr>
              <a:t> name="Kenneth" text="Welcome to web lab!" </a:t>
            </a:r>
            <a:r>
              <a:rPr lang="en" sz="1900">
                <a:solidFill>
                  <a:srgbClr val="0000FF"/>
                </a:solidFill>
                <a:latin typeface="Courier New"/>
                <a:ea typeface="Courier New"/>
                <a:cs typeface="Courier New"/>
                <a:sym typeface="Courier New"/>
              </a:rPr>
              <a:t>/&gt;</a:t>
            </a:r>
            <a:endParaRPr sz="1900">
              <a:solidFill>
                <a:srgbClr val="0000FF"/>
              </a:solidFill>
              <a:latin typeface="Courier New"/>
              <a:ea typeface="Courier New"/>
              <a:cs typeface="Courier New"/>
              <a:sym typeface="Courier New"/>
            </a:endParaRPr>
          </a:p>
        </p:txBody>
      </p:sp>
      <p:cxnSp>
        <p:nvCxnSpPr>
          <p:cNvPr id="1395" name="Google Shape;1395;p112"/>
          <p:cNvCxnSpPr/>
          <p:nvPr/>
        </p:nvCxnSpPr>
        <p:spPr>
          <a:xfrm flipH="1">
            <a:off x="2505925" y="3521375"/>
            <a:ext cx="2723700" cy="922200"/>
          </a:xfrm>
          <a:prstGeom prst="straightConnector1">
            <a:avLst/>
          </a:prstGeom>
          <a:noFill/>
          <a:ln w="38100" cap="flat" cmpd="sng">
            <a:solidFill>
              <a:schemeClr val="dk2"/>
            </a:solidFill>
            <a:prstDash val="solid"/>
            <a:round/>
            <a:headEnd type="none" w="med" len="med"/>
            <a:tailEnd type="stealth" w="med" len="med"/>
          </a:ln>
        </p:spPr>
      </p:cxnSp>
      <p:cxnSp>
        <p:nvCxnSpPr>
          <p:cNvPr id="1396" name="Google Shape;1396;p112"/>
          <p:cNvCxnSpPr/>
          <p:nvPr/>
        </p:nvCxnSpPr>
        <p:spPr>
          <a:xfrm flipH="1">
            <a:off x="5570250" y="3560525"/>
            <a:ext cx="512700" cy="829200"/>
          </a:xfrm>
          <a:prstGeom prst="straightConnector1">
            <a:avLst/>
          </a:prstGeom>
          <a:noFill/>
          <a:ln w="38100" cap="flat" cmpd="sng">
            <a:solidFill>
              <a:schemeClr val="dk2"/>
            </a:solidFill>
            <a:prstDash val="solid"/>
            <a:round/>
            <a:headEnd type="none" w="med" len="med"/>
            <a:tailEnd type="stealth" w="med" len="med"/>
          </a:ln>
        </p:spPr>
      </p:cxnSp>
      <p:sp>
        <p:nvSpPr>
          <p:cNvPr id="1397" name="Google Shape;1397;p112"/>
          <p:cNvSpPr txBox="1"/>
          <p:nvPr/>
        </p:nvSpPr>
        <p:spPr>
          <a:xfrm>
            <a:off x="5347050" y="3160325"/>
            <a:ext cx="450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These are the props!</a:t>
            </a:r>
            <a:endParaRPr>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01"/>
        <p:cNvGrpSpPr/>
        <p:nvPr/>
      </p:nvGrpSpPr>
      <p:grpSpPr>
        <a:xfrm>
          <a:off x="0" y="0"/>
          <a:ext cx="0" cy="0"/>
          <a:chOff x="0" y="0"/>
          <a:chExt cx="0" cy="0"/>
        </a:xfrm>
      </p:grpSpPr>
      <p:pic>
        <p:nvPicPr>
          <p:cNvPr id="1402" name="Google Shape;1402;p113"/>
          <p:cNvPicPr preferRelativeResize="0"/>
          <p:nvPr/>
        </p:nvPicPr>
        <p:blipFill>
          <a:blip r:embed="rId3">
            <a:alphaModFix/>
          </a:blip>
          <a:stretch>
            <a:fillRect/>
          </a:stretch>
        </p:blipFill>
        <p:spPr>
          <a:xfrm>
            <a:off x="220975" y="1149725"/>
            <a:ext cx="8360399" cy="3765150"/>
          </a:xfrm>
          <a:prstGeom prst="rect">
            <a:avLst/>
          </a:prstGeom>
          <a:noFill/>
          <a:ln>
            <a:noFill/>
          </a:ln>
        </p:spPr>
      </p:pic>
      <p:sp>
        <p:nvSpPr>
          <p:cNvPr id="1403" name="Google Shape;1403;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
        <p:nvSpPr>
          <p:cNvPr id="1404" name="Google Shape;1404;p113"/>
          <p:cNvSpPr txBox="1"/>
          <p:nvPr/>
        </p:nvSpPr>
        <p:spPr>
          <a:xfrm>
            <a:off x="505275" y="25185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App.js</a:t>
            </a:r>
            <a:endParaRPr sz="3400" b="1" i="1">
              <a:solidFill>
                <a:schemeClr val="lt1"/>
              </a:solidFill>
              <a:latin typeface="Courier New"/>
              <a:ea typeface="Courier New"/>
              <a:cs typeface="Courier New"/>
              <a:sym typeface="Courier New"/>
            </a:endParaRPr>
          </a:p>
        </p:txBody>
      </p:sp>
      <p:pic>
        <p:nvPicPr>
          <p:cNvPr id="1405" name="Google Shape;1405;p113"/>
          <p:cNvPicPr preferRelativeResize="0"/>
          <p:nvPr/>
        </p:nvPicPr>
        <p:blipFill>
          <a:blip r:embed="rId4">
            <a:alphaModFix/>
          </a:blip>
          <a:stretch>
            <a:fillRect/>
          </a:stretch>
        </p:blipFill>
        <p:spPr>
          <a:xfrm>
            <a:off x="3893825" y="129564"/>
            <a:ext cx="4954952" cy="2871825"/>
          </a:xfrm>
          <a:prstGeom prst="rect">
            <a:avLst/>
          </a:prstGeom>
          <a:noFill/>
          <a:ln>
            <a:noFill/>
          </a:ln>
        </p:spPr>
      </p:pic>
      <p:sp>
        <p:nvSpPr>
          <p:cNvPr id="1406" name="Google Shape;1406;p113"/>
          <p:cNvSpPr txBox="1"/>
          <p:nvPr/>
        </p:nvSpPr>
        <p:spPr>
          <a:xfrm>
            <a:off x="3756800" y="4093625"/>
            <a:ext cx="52290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Avenir"/>
                <a:ea typeface="Avenir"/>
                <a:cs typeface="Avenir"/>
                <a:sym typeface="Avenir"/>
              </a:rPr>
              <a:t>We pass data from the parent (App) </a:t>
            </a:r>
            <a:br>
              <a:rPr lang="en" sz="2000">
                <a:solidFill>
                  <a:srgbClr val="FFFFFF"/>
                </a:solidFill>
                <a:latin typeface="Avenir"/>
                <a:ea typeface="Avenir"/>
                <a:cs typeface="Avenir"/>
                <a:sym typeface="Avenir"/>
              </a:rPr>
            </a:br>
            <a:r>
              <a:rPr lang="en" sz="2000">
                <a:solidFill>
                  <a:srgbClr val="FFFFFF"/>
                </a:solidFill>
                <a:latin typeface="Avenir"/>
                <a:ea typeface="Avenir"/>
                <a:cs typeface="Avenir"/>
                <a:sym typeface="Avenir"/>
              </a:rPr>
              <a:t>to the child components via props</a:t>
            </a:r>
            <a:endParaRPr sz="2000">
              <a:solidFill>
                <a:srgbClr val="FFFFFF"/>
              </a:solidFill>
              <a:latin typeface="Avenir"/>
              <a:ea typeface="Avenir"/>
              <a:cs typeface="Avenir"/>
              <a:sym typeface="Aveni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10"/>
        <p:cNvGrpSpPr/>
        <p:nvPr/>
      </p:nvGrpSpPr>
      <p:grpSpPr>
        <a:xfrm>
          <a:off x="0" y="0"/>
          <a:ext cx="0" cy="0"/>
          <a:chOff x="0" y="0"/>
          <a:chExt cx="0" cy="0"/>
        </a:xfrm>
      </p:grpSpPr>
      <p:sp>
        <p:nvSpPr>
          <p:cNvPr id="1411" name="Google Shape;1411;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88</a:t>
            </a:fld>
            <a:endParaRPr/>
          </a:p>
        </p:txBody>
      </p:sp>
      <p:sp>
        <p:nvSpPr>
          <p:cNvPr id="1412" name="Google Shape;1412;p114"/>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Intro.js</a:t>
            </a:r>
            <a:endParaRPr sz="3400" b="1" i="1">
              <a:solidFill>
                <a:schemeClr val="lt1"/>
              </a:solidFill>
              <a:latin typeface="Courier New"/>
              <a:ea typeface="Courier New"/>
              <a:cs typeface="Courier New"/>
              <a:sym typeface="Courier New"/>
            </a:endParaRPr>
          </a:p>
        </p:txBody>
      </p:sp>
      <p:pic>
        <p:nvPicPr>
          <p:cNvPr id="1413" name="Google Shape;1413;p114"/>
          <p:cNvPicPr preferRelativeResize="0"/>
          <p:nvPr/>
        </p:nvPicPr>
        <p:blipFill>
          <a:blip r:embed="rId3">
            <a:alphaModFix/>
          </a:blip>
          <a:stretch>
            <a:fillRect/>
          </a:stretch>
        </p:blipFill>
        <p:spPr>
          <a:xfrm>
            <a:off x="226700" y="2048825"/>
            <a:ext cx="3533924" cy="1045850"/>
          </a:xfrm>
          <a:prstGeom prst="rect">
            <a:avLst/>
          </a:prstGeom>
          <a:noFill/>
          <a:ln>
            <a:noFill/>
          </a:ln>
        </p:spPr>
      </p:pic>
      <p:pic>
        <p:nvPicPr>
          <p:cNvPr id="1414" name="Google Shape;1414;p114"/>
          <p:cNvPicPr preferRelativeResize="0"/>
          <p:nvPr/>
        </p:nvPicPr>
        <p:blipFill>
          <a:blip r:embed="rId4">
            <a:alphaModFix/>
          </a:blip>
          <a:stretch>
            <a:fillRect/>
          </a:stretch>
        </p:blipFill>
        <p:spPr>
          <a:xfrm>
            <a:off x="3942574" y="1271300"/>
            <a:ext cx="5078575" cy="27377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18"/>
        <p:cNvGrpSpPr/>
        <p:nvPr/>
      </p:nvGrpSpPr>
      <p:grpSpPr>
        <a:xfrm>
          <a:off x="0" y="0"/>
          <a:ext cx="0" cy="0"/>
          <a:chOff x="0" y="0"/>
          <a:chExt cx="0" cy="0"/>
        </a:xfrm>
      </p:grpSpPr>
      <p:sp>
        <p:nvSpPr>
          <p:cNvPr id="1419" name="Google Shape;1419;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89</a:t>
            </a:fld>
            <a:endParaRPr/>
          </a:p>
        </p:txBody>
      </p:sp>
      <p:sp>
        <p:nvSpPr>
          <p:cNvPr id="1420" name="Google Shape;1420;p115"/>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Intro.js</a:t>
            </a:r>
            <a:endParaRPr sz="3400" b="1" i="1">
              <a:solidFill>
                <a:schemeClr val="lt1"/>
              </a:solidFill>
              <a:latin typeface="Courier New"/>
              <a:ea typeface="Courier New"/>
              <a:cs typeface="Courier New"/>
              <a:sym typeface="Courier New"/>
            </a:endParaRPr>
          </a:p>
        </p:txBody>
      </p:sp>
      <p:pic>
        <p:nvPicPr>
          <p:cNvPr id="1421" name="Google Shape;1421;p115"/>
          <p:cNvPicPr preferRelativeResize="0"/>
          <p:nvPr/>
        </p:nvPicPr>
        <p:blipFill>
          <a:blip r:embed="rId3">
            <a:alphaModFix/>
          </a:blip>
          <a:stretch>
            <a:fillRect/>
          </a:stretch>
        </p:blipFill>
        <p:spPr>
          <a:xfrm>
            <a:off x="226700" y="2048825"/>
            <a:ext cx="3533924" cy="1045850"/>
          </a:xfrm>
          <a:prstGeom prst="rect">
            <a:avLst/>
          </a:prstGeom>
          <a:noFill/>
          <a:ln>
            <a:noFill/>
          </a:ln>
        </p:spPr>
      </p:pic>
      <p:pic>
        <p:nvPicPr>
          <p:cNvPr id="1422" name="Google Shape;1422;p115"/>
          <p:cNvPicPr preferRelativeResize="0"/>
          <p:nvPr/>
        </p:nvPicPr>
        <p:blipFill>
          <a:blip r:embed="rId4">
            <a:alphaModFix/>
          </a:blip>
          <a:stretch>
            <a:fillRect/>
          </a:stretch>
        </p:blipFill>
        <p:spPr>
          <a:xfrm>
            <a:off x="3942574" y="1271300"/>
            <a:ext cx="5078575" cy="2737799"/>
          </a:xfrm>
          <a:prstGeom prst="rect">
            <a:avLst/>
          </a:prstGeom>
          <a:noFill/>
          <a:ln>
            <a:noFill/>
          </a:ln>
        </p:spPr>
      </p:pic>
      <p:sp>
        <p:nvSpPr>
          <p:cNvPr id="1423" name="Google Shape;1423;p115"/>
          <p:cNvSpPr txBox="1"/>
          <p:nvPr/>
        </p:nvSpPr>
        <p:spPr>
          <a:xfrm>
            <a:off x="5221650" y="108425"/>
            <a:ext cx="3799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Open Sans"/>
                <a:ea typeface="Open Sans"/>
                <a:cs typeface="Open Sans"/>
                <a:sym typeface="Open Sans"/>
              </a:rPr>
              <a:t>Let’s use the props we just passed down.</a:t>
            </a:r>
            <a:endParaRPr sz="2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where is the Facebook tag defined?</a:t>
            </a:r>
            <a:endParaRPr/>
          </a:p>
        </p:txBody>
      </p:sp>
      <p:sp>
        <p:nvSpPr>
          <p:cNvPr id="194" name="Google Shape;19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95" name="Google Shape;195;p35"/>
          <p:cNvGrpSpPr/>
          <p:nvPr/>
        </p:nvGrpSpPr>
        <p:grpSpPr>
          <a:xfrm>
            <a:off x="455600" y="1354200"/>
            <a:ext cx="4387400" cy="2675700"/>
            <a:chOff x="455600" y="363600"/>
            <a:chExt cx="4387400" cy="2675700"/>
          </a:xfrm>
        </p:grpSpPr>
        <p:sp>
          <p:nvSpPr>
            <p:cNvPr id="196" name="Google Shape;196;p35"/>
            <p:cNvSpPr txBox="1"/>
            <p:nvPr/>
          </p:nvSpPr>
          <p:spPr>
            <a:xfrm>
              <a:off x="714400" y="363600"/>
              <a:ext cx="4128600" cy="26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a:latin typeface="Courier New"/>
                  <a:ea typeface="Courier New"/>
                  <a:cs typeface="Courier New"/>
                  <a:sym typeface="Courier New"/>
                </a:rPr>
                <a:t>// Facebook.js</a:t>
              </a:r>
              <a:endParaRPr sz="2200" b="1" i="1">
                <a:latin typeface="Courier New"/>
                <a:ea typeface="Courier New"/>
                <a:cs typeface="Courier New"/>
                <a:sym typeface="Courier New"/>
              </a:endParaRPr>
            </a:p>
            <a:p>
              <a:pPr marL="0" lvl="0" indent="0" algn="l" rtl="0">
                <a:spcBef>
                  <a:spcPts val="0"/>
                </a:spcBef>
                <a:spcAft>
                  <a:spcPts val="0"/>
                </a:spcAft>
                <a:buNone/>
              </a:pPr>
              <a:endParaRPr sz="2200" b="1">
                <a:latin typeface="Courier New"/>
                <a:ea typeface="Courier New"/>
                <a:cs typeface="Courier New"/>
                <a:sym typeface="Courier New"/>
              </a:endParaRPr>
            </a:p>
            <a:p>
              <a:pPr marL="0" lvl="0" indent="0" algn="l" rtl="0">
                <a:spcBef>
                  <a:spcPts val="0"/>
                </a:spcBef>
                <a:spcAft>
                  <a:spcPts val="0"/>
                </a:spcAft>
                <a:buNone/>
              </a:pPr>
              <a:r>
                <a:rPr lang="en" sz="2200" b="1">
                  <a:latin typeface="Courier New"/>
                  <a:ea typeface="Courier New"/>
                  <a:cs typeface="Courier New"/>
                  <a:sym typeface="Courier New"/>
                </a:rPr>
                <a:t>&lt;div&gt;</a:t>
              </a:r>
              <a:endParaRPr sz="2200" b="1">
                <a:latin typeface="Courier New"/>
                <a:ea typeface="Courier New"/>
                <a:cs typeface="Courier New"/>
                <a:sym typeface="Courier New"/>
              </a:endParaRPr>
            </a:p>
            <a:p>
              <a:pPr marL="0" lvl="0" indent="0" algn="l" rtl="0">
                <a:spcBef>
                  <a:spcPts val="0"/>
                </a:spcBef>
                <a:spcAft>
                  <a:spcPts val="0"/>
                </a:spcAft>
                <a:buNone/>
              </a:pPr>
              <a:r>
                <a:rPr lang="en" sz="2200" b="1">
                  <a:latin typeface="Courier New"/>
                  <a:ea typeface="Courier New"/>
                  <a:cs typeface="Courier New"/>
                  <a:sym typeface="Courier New"/>
                </a:rPr>
                <a:t>	&lt;NavBar /&gt;</a:t>
              </a:r>
              <a:endParaRPr sz="2200" b="1">
                <a:latin typeface="Courier New"/>
                <a:ea typeface="Courier New"/>
                <a:cs typeface="Courier New"/>
                <a:sym typeface="Courier New"/>
              </a:endParaRPr>
            </a:p>
            <a:p>
              <a:pPr marL="0" lvl="0" indent="0" algn="l" rtl="0">
                <a:spcBef>
                  <a:spcPts val="0"/>
                </a:spcBef>
                <a:spcAft>
                  <a:spcPts val="0"/>
                </a:spcAft>
                <a:buNone/>
              </a:pPr>
              <a:r>
                <a:rPr lang="en" sz="2200" b="1">
                  <a:latin typeface="Courier New"/>
                  <a:ea typeface="Courier New"/>
                  <a:cs typeface="Courier New"/>
                  <a:sym typeface="Courier New"/>
                </a:rPr>
                <a:t>	&lt;Friends /&gt;</a:t>
              </a:r>
              <a:endParaRPr sz="2200" b="1">
                <a:latin typeface="Courier New"/>
                <a:ea typeface="Courier New"/>
                <a:cs typeface="Courier New"/>
                <a:sym typeface="Courier New"/>
              </a:endParaRPr>
            </a:p>
            <a:p>
              <a:pPr marL="0" lvl="0" indent="0" algn="l" rtl="0">
                <a:spcBef>
                  <a:spcPts val="0"/>
                </a:spcBef>
                <a:spcAft>
                  <a:spcPts val="0"/>
                </a:spcAft>
                <a:buNone/>
              </a:pPr>
              <a:r>
                <a:rPr lang="en" sz="2200" b="1">
                  <a:latin typeface="Courier New"/>
                  <a:ea typeface="Courier New"/>
                  <a:cs typeface="Courier New"/>
                  <a:sym typeface="Courier New"/>
                </a:rPr>
                <a:t>	&lt;Feed /&gt;</a:t>
              </a:r>
              <a:endParaRPr sz="2200" b="1">
                <a:latin typeface="Courier New"/>
                <a:ea typeface="Courier New"/>
                <a:cs typeface="Courier New"/>
                <a:sym typeface="Courier New"/>
              </a:endParaRPr>
            </a:p>
            <a:p>
              <a:pPr marL="0" lvl="0" indent="0" algn="l" rtl="0">
                <a:spcBef>
                  <a:spcPts val="0"/>
                </a:spcBef>
                <a:spcAft>
                  <a:spcPts val="0"/>
                </a:spcAft>
                <a:buNone/>
              </a:pPr>
              <a:r>
                <a:rPr lang="en" sz="2200" b="1">
                  <a:latin typeface="Courier New"/>
                  <a:ea typeface="Courier New"/>
                  <a:cs typeface="Courier New"/>
                  <a:sym typeface="Courier New"/>
                </a:rPr>
                <a:t>&lt;/div&gt;</a:t>
              </a:r>
              <a:endParaRPr sz="2200" b="1">
                <a:latin typeface="Courier New"/>
                <a:ea typeface="Courier New"/>
                <a:cs typeface="Courier New"/>
                <a:sym typeface="Courier New"/>
              </a:endParaRPr>
            </a:p>
          </p:txBody>
        </p:sp>
        <p:sp>
          <p:nvSpPr>
            <p:cNvPr id="197" name="Google Shape;197;p35"/>
            <p:cNvSpPr txBox="1"/>
            <p:nvPr/>
          </p:nvSpPr>
          <p:spPr>
            <a:xfrm>
              <a:off x="455600" y="2195924"/>
              <a:ext cx="17892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Courier New"/>
                <a:ea typeface="Courier New"/>
                <a:cs typeface="Courier New"/>
                <a:sym typeface="Courier New"/>
              </a:endParaRPr>
            </a:p>
          </p:txBody>
        </p:sp>
      </p:grpSp>
      <p:pic>
        <p:nvPicPr>
          <p:cNvPr id="198" name="Google Shape;198;p35"/>
          <p:cNvPicPr preferRelativeResize="0"/>
          <p:nvPr/>
        </p:nvPicPr>
        <p:blipFill>
          <a:blip r:embed="rId3">
            <a:alphaModFix/>
          </a:blip>
          <a:stretch>
            <a:fillRect/>
          </a:stretch>
        </p:blipFill>
        <p:spPr>
          <a:xfrm>
            <a:off x="4256313" y="1246825"/>
            <a:ext cx="4653539" cy="341639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27"/>
        <p:cNvGrpSpPr/>
        <p:nvPr/>
      </p:nvGrpSpPr>
      <p:grpSpPr>
        <a:xfrm>
          <a:off x="0" y="0"/>
          <a:ext cx="0" cy="0"/>
          <a:chOff x="0" y="0"/>
          <a:chExt cx="0" cy="0"/>
        </a:xfrm>
      </p:grpSpPr>
      <p:sp>
        <p:nvSpPr>
          <p:cNvPr id="1428" name="Google Shape;1428;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90</a:t>
            </a:fld>
            <a:endParaRPr/>
          </a:p>
        </p:txBody>
      </p:sp>
      <p:sp>
        <p:nvSpPr>
          <p:cNvPr id="1429" name="Google Shape;1429;p116"/>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Intro.js</a:t>
            </a:r>
            <a:endParaRPr sz="3400" b="1" i="1">
              <a:solidFill>
                <a:schemeClr val="lt1"/>
              </a:solidFill>
              <a:latin typeface="Courier New"/>
              <a:ea typeface="Courier New"/>
              <a:cs typeface="Courier New"/>
              <a:sym typeface="Courier New"/>
            </a:endParaRPr>
          </a:p>
        </p:txBody>
      </p:sp>
      <p:sp>
        <p:nvSpPr>
          <p:cNvPr id="1430" name="Google Shape;1430;p116"/>
          <p:cNvSpPr txBox="1"/>
          <p:nvPr/>
        </p:nvSpPr>
        <p:spPr>
          <a:xfrm>
            <a:off x="228600" y="4675375"/>
            <a:ext cx="158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solidFill>
                  <a:schemeClr val="lt1"/>
                </a:solidFill>
                <a:latin typeface="Courier New"/>
                <a:ea typeface="Courier New"/>
                <a:cs typeface="Courier New"/>
                <a:sym typeface="Courier New"/>
              </a:rPr>
              <a:t>used in App.js: </a:t>
            </a:r>
            <a:endParaRPr sz="1200" b="1" i="1">
              <a:solidFill>
                <a:schemeClr val="lt1"/>
              </a:solidFill>
              <a:latin typeface="Courier New"/>
              <a:ea typeface="Courier New"/>
              <a:cs typeface="Courier New"/>
              <a:sym typeface="Courier New"/>
            </a:endParaRPr>
          </a:p>
        </p:txBody>
      </p:sp>
      <p:pic>
        <p:nvPicPr>
          <p:cNvPr id="1431" name="Google Shape;1431;p116"/>
          <p:cNvPicPr preferRelativeResize="0"/>
          <p:nvPr/>
        </p:nvPicPr>
        <p:blipFill>
          <a:blip r:embed="rId3">
            <a:alphaModFix/>
          </a:blip>
          <a:stretch>
            <a:fillRect/>
          </a:stretch>
        </p:blipFill>
        <p:spPr>
          <a:xfrm>
            <a:off x="226700" y="2048825"/>
            <a:ext cx="3533924" cy="1045850"/>
          </a:xfrm>
          <a:prstGeom prst="rect">
            <a:avLst/>
          </a:prstGeom>
          <a:noFill/>
          <a:ln>
            <a:noFill/>
          </a:ln>
        </p:spPr>
      </p:pic>
      <p:pic>
        <p:nvPicPr>
          <p:cNvPr id="1432" name="Google Shape;1432;p116"/>
          <p:cNvPicPr preferRelativeResize="0"/>
          <p:nvPr/>
        </p:nvPicPr>
        <p:blipFill>
          <a:blip r:embed="rId4">
            <a:alphaModFix/>
          </a:blip>
          <a:stretch>
            <a:fillRect/>
          </a:stretch>
        </p:blipFill>
        <p:spPr>
          <a:xfrm>
            <a:off x="1780020" y="4807192"/>
            <a:ext cx="6846473" cy="166625"/>
          </a:xfrm>
          <a:prstGeom prst="rect">
            <a:avLst/>
          </a:prstGeom>
          <a:noFill/>
          <a:ln>
            <a:noFill/>
          </a:ln>
        </p:spPr>
      </p:pic>
      <p:pic>
        <p:nvPicPr>
          <p:cNvPr id="1433" name="Google Shape;1433;p116"/>
          <p:cNvPicPr preferRelativeResize="0"/>
          <p:nvPr/>
        </p:nvPicPr>
        <p:blipFill>
          <a:blip r:embed="rId5">
            <a:alphaModFix/>
          </a:blip>
          <a:stretch>
            <a:fillRect/>
          </a:stretch>
        </p:blipFill>
        <p:spPr>
          <a:xfrm>
            <a:off x="4037400" y="1069575"/>
            <a:ext cx="3533926" cy="3044898"/>
          </a:xfrm>
          <a:prstGeom prst="rect">
            <a:avLst/>
          </a:prstGeom>
          <a:noFill/>
          <a:ln>
            <a:noFill/>
          </a:ln>
        </p:spPr>
      </p:pic>
      <p:sp>
        <p:nvSpPr>
          <p:cNvPr id="1434" name="Google Shape;1434;p116"/>
          <p:cNvSpPr/>
          <p:nvPr/>
        </p:nvSpPr>
        <p:spPr>
          <a:xfrm>
            <a:off x="5176025" y="1239215"/>
            <a:ext cx="592200" cy="26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6"/>
          <p:cNvSpPr/>
          <p:nvPr/>
        </p:nvSpPr>
        <p:spPr>
          <a:xfrm>
            <a:off x="5810100" y="2048825"/>
            <a:ext cx="1378200" cy="26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16"/>
          <p:cNvSpPr/>
          <p:nvPr/>
        </p:nvSpPr>
        <p:spPr>
          <a:xfrm rot="60287">
            <a:off x="5326487" y="2639356"/>
            <a:ext cx="975150" cy="269743"/>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
        <p:nvSpPr>
          <p:cNvPr id="1442" name="Google Shape;1442;p117"/>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Photos.js</a:t>
            </a:r>
            <a:endParaRPr sz="3400" b="1" i="1">
              <a:solidFill>
                <a:schemeClr val="lt1"/>
              </a:solidFill>
              <a:latin typeface="Courier New"/>
              <a:ea typeface="Courier New"/>
              <a:cs typeface="Courier New"/>
              <a:sym typeface="Courier New"/>
            </a:endParaRPr>
          </a:p>
        </p:txBody>
      </p:sp>
      <p:pic>
        <p:nvPicPr>
          <p:cNvPr id="1443" name="Google Shape;1443;p117"/>
          <p:cNvPicPr preferRelativeResize="0"/>
          <p:nvPr/>
        </p:nvPicPr>
        <p:blipFill>
          <a:blip r:embed="rId3">
            <a:alphaModFix/>
          </a:blip>
          <a:stretch>
            <a:fillRect/>
          </a:stretch>
        </p:blipFill>
        <p:spPr>
          <a:xfrm>
            <a:off x="591525" y="1367925"/>
            <a:ext cx="2712724" cy="2960101"/>
          </a:xfrm>
          <a:prstGeom prst="rect">
            <a:avLst/>
          </a:prstGeom>
          <a:noFill/>
          <a:ln>
            <a:noFill/>
          </a:ln>
        </p:spPr>
      </p:pic>
      <p:pic>
        <p:nvPicPr>
          <p:cNvPr id="1444" name="Google Shape;1444;p117"/>
          <p:cNvPicPr preferRelativeResize="0"/>
          <p:nvPr/>
        </p:nvPicPr>
        <p:blipFill>
          <a:blip r:embed="rId4">
            <a:alphaModFix/>
          </a:blip>
          <a:stretch>
            <a:fillRect/>
          </a:stretch>
        </p:blipFill>
        <p:spPr>
          <a:xfrm>
            <a:off x="3802500" y="143900"/>
            <a:ext cx="3984149" cy="48556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48"/>
        <p:cNvGrpSpPr/>
        <p:nvPr/>
      </p:nvGrpSpPr>
      <p:grpSpPr>
        <a:xfrm>
          <a:off x="0" y="0"/>
          <a:ext cx="0" cy="0"/>
          <a:chOff x="0" y="0"/>
          <a:chExt cx="0" cy="0"/>
        </a:xfrm>
      </p:grpSpPr>
      <p:sp>
        <p:nvSpPr>
          <p:cNvPr id="1449" name="Google Shape;1449;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
        <p:nvSpPr>
          <p:cNvPr id="1450" name="Google Shape;1450;p118"/>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Photos.js</a:t>
            </a:r>
            <a:endParaRPr sz="3400" b="1" i="1">
              <a:solidFill>
                <a:schemeClr val="lt1"/>
              </a:solidFill>
              <a:latin typeface="Courier New"/>
              <a:ea typeface="Courier New"/>
              <a:cs typeface="Courier New"/>
              <a:sym typeface="Courier New"/>
            </a:endParaRPr>
          </a:p>
        </p:txBody>
      </p:sp>
      <p:pic>
        <p:nvPicPr>
          <p:cNvPr id="1451" name="Google Shape;1451;p118"/>
          <p:cNvPicPr preferRelativeResize="0"/>
          <p:nvPr/>
        </p:nvPicPr>
        <p:blipFill>
          <a:blip r:embed="rId3">
            <a:alphaModFix/>
          </a:blip>
          <a:stretch>
            <a:fillRect/>
          </a:stretch>
        </p:blipFill>
        <p:spPr>
          <a:xfrm>
            <a:off x="3559875" y="815438"/>
            <a:ext cx="5334800" cy="3512626"/>
          </a:xfrm>
          <a:prstGeom prst="rect">
            <a:avLst/>
          </a:prstGeom>
          <a:noFill/>
          <a:ln>
            <a:noFill/>
          </a:ln>
        </p:spPr>
      </p:pic>
      <p:sp>
        <p:nvSpPr>
          <p:cNvPr id="1452" name="Google Shape;1452;p118"/>
          <p:cNvSpPr txBox="1"/>
          <p:nvPr/>
        </p:nvSpPr>
        <p:spPr>
          <a:xfrm>
            <a:off x="425775" y="4728438"/>
            <a:ext cx="709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solidFill>
                  <a:schemeClr val="lt1"/>
                </a:solidFill>
                <a:latin typeface="Courier New"/>
                <a:ea typeface="Courier New"/>
                <a:cs typeface="Courier New"/>
                <a:sym typeface="Courier New"/>
              </a:rPr>
              <a:t>used in App.js: </a:t>
            </a:r>
            <a:endParaRPr sz="1200" b="1" i="1">
              <a:solidFill>
                <a:schemeClr val="lt1"/>
              </a:solidFill>
              <a:latin typeface="Courier New"/>
              <a:ea typeface="Courier New"/>
              <a:cs typeface="Courier New"/>
              <a:sym typeface="Courier New"/>
            </a:endParaRPr>
          </a:p>
        </p:txBody>
      </p:sp>
      <p:pic>
        <p:nvPicPr>
          <p:cNvPr id="1453" name="Google Shape;1453;p118"/>
          <p:cNvPicPr preferRelativeResize="0"/>
          <p:nvPr/>
        </p:nvPicPr>
        <p:blipFill>
          <a:blip r:embed="rId4">
            <a:alphaModFix/>
          </a:blip>
          <a:stretch>
            <a:fillRect/>
          </a:stretch>
        </p:blipFill>
        <p:spPr>
          <a:xfrm>
            <a:off x="1950715" y="4845948"/>
            <a:ext cx="6760951" cy="180025"/>
          </a:xfrm>
          <a:prstGeom prst="rect">
            <a:avLst/>
          </a:prstGeom>
          <a:noFill/>
          <a:ln>
            <a:noFill/>
          </a:ln>
        </p:spPr>
      </p:pic>
      <p:pic>
        <p:nvPicPr>
          <p:cNvPr id="1454" name="Google Shape;1454;p118"/>
          <p:cNvPicPr preferRelativeResize="0"/>
          <p:nvPr/>
        </p:nvPicPr>
        <p:blipFill>
          <a:blip r:embed="rId5">
            <a:alphaModFix/>
          </a:blip>
          <a:stretch>
            <a:fillRect/>
          </a:stretch>
        </p:blipFill>
        <p:spPr>
          <a:xfrm>
            <a:off x="591525" y="1367925"/>
            <a:ext cx="2712724" cy="2960101"/>
          </a:xfrm>
          <a:prstGeom prst="rect">
            <a:avLst/>
          </a:prstGeom>
          <a:noFill/>
          <a:ln>
            <a:noFill/>
          </a:ln>
        </p:spPr>
      </p:pic>
      <p:sp>
        <p:nvSpPr>
          <p:cNvPr id="1455" name="Google Shape;1455;p118"/>
          <p:cNvSpPr/>
          <p:nvPr/>
        </p:nvSpPr>
        <p:spPr>
          <a:xfrm>
            <a:off x="5044319" y="1083949"/>
            <a:ext cx="641700" cy="25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8"/>
          <p:cNvSpPr/>
          <p:nvPr/>
        </p:nvSpPr>
        <p:spPr>
          <a:xfrm>
            <a:off x="5686025" y="1336625"/>
            <a:ext cx="1095600" cy="25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60"/>
        <p:cNvGrpSpPr/>
        <p:nvPr/>
      </p:nvGrpSpPr>
      <p:grpSpPr>
        <a:xfrm>
          <a:off x="0" y="0"/>
          <a:ext cx="0" cy="0"/>
          <a:chOff x="0" y="0"/>
          <a:chExt cx="0" cy="0"/>
        </a:xfrm>
      </p:grpSpPr>
      <p:sp>
        <p:nvSpPr>
          <p:cNvPr id="1461" name="Google Shape;1461;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
        <p:nvSpPr>
          <p:cNvPr id="1462" name="Google Shape;1462;p119"/>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 </a:t>
            </a:r>
            <a:endParaRPr sz="3400" b="1" i="1">
              <a:solidFill>
                <a:schemeClr val="lt1"/>
              </a:solidFill>
              <a:latin typeface="Courier New"/>
              <a:ea typeface="Courier New"/>
              <a:cs typeface="Courier New"/>
              <a:sym typeface="Courier New"/>
            </a:endParaRPr>
          </a:p>
        </p:txBody>
      </p:sp>
      <p:pic>
        <p:nvPicPr>
          <p:cNvPr id="1463" name="Google Shape;1463;p119"/>
          <p:cNvPicPr preferRelativeResize="0"/>
          <p:nvPr/>
        </p:nvPicPr>
        <p:blipFill>
          <a:blip r:embed="rId3">
            <a:alphaModFix/>
          </a:blip>
          <a:stretch>
            <a:fillRect/>
          </a:stretch>
        </p:blipFill>
        <p:spPr>
          <a:xfrm>
            <a:off x="4166400" y="429588"/>
            <a:ext cx="4652759" cy="4284349"/>
          </a:xfrm>
          <a:prstGeom prst="rect">
            <a:avLst/>
          </a:prstGeom>
          <a:noFill/>
          <a:ln>
            <a:noFill/>
          </a:ln>
        </p:spPr>
      </p:pic>
      <p:pic>
        <p:nvPicPr>
          <p:cNvPr id="1464" name="Google Shape;1464;p119"/>
          <p:cNvPicPr preferRelativeResize="0"/>
          <p:nvPr/>
        </p:nvPicPr>
        <p:blipFill>
          <a:blip r:embed="rId4">
            <a:alphaModFix/>
          </a:blip>
          <a:stretch>
            <a:fillRect/>
          </a:stretch>
        </p:blipFill>
        <p:spPr>
          <a:xfrm>
            <a:off x="205600" y="1597625"/>
            <a:ext cx="3737750" cy="1884374"/>
          </a:xfrm>
          <a:prstGeom prst="rect">
            <a:avLst/>
          </a:prstGeom>
          <a:noFill/>
          <a:ln>
            <a:noFill/>
          </a:ln>
        </p:spPr>
      </p:pic>
      <p:pic>
        <p:nvPicPr>
          <p:cNvPr id="1465" name="Google Shape;1465;p119"/>
          <p:cNvPicPr preferRelativeResize="0"/>
          <p:nvPr/>
        </p:nvPicPr>
        <p:blipFill rotWithShape="1">
          <a:blip r:embed="rId5">
            <a:alphaModFix/>
          </a:blip>
          <a:srcRect r="54912"/>
          <a:stretch/>
        </p:blipFill>
        <p:spPr>
          <a:xfrm>
            <a:off x="5167600" y="2524475"/>
            <a:ext cx="2372700" cy="338650"/>
          </a:xfrm>
          <a:prstGeom prst="rect">
            <a:avLst/>
          </a:prstGeom>
          <a:noFill/>
          <a:ln>
            <a:noFill/>
          </a:ln>
        </p:spPr>
      </p:pic>
      <p:pic>
        <p:nvPicPr>
          <p:cNvPr id="1466" name="Google Shape;1466;p119"/>
          <p:cNvPicPr preferRelativeResize="0"/>
          <p:nvPr/>
        </p:nvPicPr>
        <p:blipFill>
          <a:blip r:embed="rId6">
            <a:alphaModFix/>
          </a:blip>
          <a:stretch>
            <a:fillRect/>
          </a:stretch>
        </p:blipFill>
        <p:spPr>
          <a:xfrm>
            <a:off x="6457950" y="2443775"/>
            <a:ext cx="2628900" cy="685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70"/>
        <p:cNvGrpSpPr/>
        <p:nvPr/>
      </p:nvGrpSpPr>
      <p:grpSpPr>
        <a:xfrm>
          <a:off x="0" y="0"/>
          <a:ext cx="0" cy="0"/>
          <a:chOff x="0" y="0"/>
          <a:chExt cx="0" cy="0"/>
        </a:xfrm>
      </p:grpSpPr>
      <p:sp>
        <p:nvSpPr>
          <p:cNvPr id="1471" name="Google Shape;1471;p120"/>
          <p:cNvSpPr txBox="1"/>
          <p:nvPr/>
        </p:nvSpPr>
        <p:spPr>
          <a:xfrm>
            <a:off x="425775" y="4728438"/>
            <a:ext cx="709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solidFill>
                  <a:schemeClr val="lt1"/>
                </a:solidFill>
                <a:latin typeface="Courier New"/>
                <a:ea typeface="Courier New"/>
                <a:cs typeface="Courier New"/>
                <a:sym typeface="Courier New"/>
              </a:rPr>
              <a:t>used in App.js: </a:t>
            </a:r>
            <a:endParaRPr sz="1200" b="1" i="1">
              <a:solidFill>
                <a:schemeClr val="lt1"/>
              </a:solidFill>
              <a:latin typeface="Courier New"/>
              <a:ea typeface="Courier New"/>
              <a:cs typeface="Courier New"/>
              <a:sym typeface="Courier New"/>
            </a:endParaRPr>
          </a:p>
        </p:txBody>
      </p:sp>
      <p:sp>
        <p:nvSpPr>
          <p:cNvPr id="1472" name="Google Shape;1472;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sp>
        <p:nvSpPr>
          <p:cNvPr id="1473" name="Google Shape;1473;p120"/>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endParaRPr sz="3400" b="1" i="1">
              <a:solidFill>
                <a:schemeClr val="lt1"/>
              </a:solidFill>
              <a:latin typeface="Courier New"/>
              <a:ea typeface="Courier New"/>
              <a:cs typeface="Courier New"/>
              <a:sym typeface="Courier New"/>
            </a:endParaRPr>
          </a:p>
        </p:txBody>
      </p:sp>
      <p:grpSp>
        <p:nvGrpSpPr>
          <p:cNvPr id="1474" name="Google Shape;1474;p120"/>
          <p:cNvGrpSpPr/>
          <p:nvPr/>
        </p:nvGrpSpPr>
        <p:grpSpPr>
          <a:xfrm>
            <a:off x="4209611" y="381670"/>
            <a:ext cx="4610470" cy="4204863"/>
            <a:chOff x="1123524" y="279600"/>
            <a:chExt cx="4506813" cy="4110325"/>
          </a:xfrm>
        </p:grpSpPr>
        <p:pic>
          <p:nvPicPr>
            <p:cNvPr id="1475" name="Google Shape;1475;p120"/>
            <p:cNvPicPr preferRelativeResize="0"/>
            <p:nvPr/>
          </p:nvPicPr>
          <p:blipFill>
            <a:blip r:embed="rId3">
              <a:alphaModFix/>
            </a:blip>
            <a:stretch>
              <a:fillRect/>
            </a:stretch>
          </p:blipFill>
          <p:spPr>
            <a:xfrm>
              <a:off x="1123524" y="279600"/>
              <a:ext cx="4506813" cy="4110325"/>
            </a:xfrm>
            <a:prstGeom prst="rect">
              <a:avLst/>
            </a:prstGeom>
            <a:noFill/>
            <a:ln>
              <a:noFill/>
            </a:ln>
          </p:spPr>
        </p:pic>
        <p:sp>
          <p:nvSpPr>
            <p:cNvPr id="1476" name="Google Shape;1476;p120"/>
            <p:cNvSpPr/>
            <p:nvPr/>
          </p:nvSpPr>
          <p:spPr>
            <a:xfrm>
              <a:off x="2659850" y="623100"/>
              <a:ext cx="8586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20"/>
            <p:cNvSpPr/>
            <p:nvPr/>
          </p:nvSpPr>
          <p:spPr>
            <a:xfrm>
              <a:off x="2297900" y="1489860"/>
              <a:ext cx="14607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20"/>
            <p:cNvSpPr/>
            <p:nvPr/>
          </p:nvSpPr>
          <p:spPr>
            <a:xfrm>
              <a:off x="2183600" y="1783095"/>
              <a:ext cx="14607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9" name="Google Shape;1479;p120"/>
          <p:cNvPicPr preferRelativeResize="0"/>
          <p:nvPr/>
        </p:nvPicPr>
        <p:blipFill>
          <a:blip r:embed="rId4">
            <a:alphaModFix/>
          </a:blip>
          <a:stretch>
            <a:fillRect/>
          </a:stretch>
        </p:blipFill>
        <p:spPr>
          <a:xfrm>
            <a:off x="205600" y="1597625"/>
            <a:ext cx="3737750" cy="1884374"/>
          </a:xfrm>
          <a:prstGeom prst="rect">
            <a:avLst/>
          </a:prstGeom>
          <a:noFill/>
          <a:ln>
            <a:noFill/>
          </a:ln>
        </p:spPr>
      </p:pic>
      <p:sp>
        <p:nvSpPr>
          <p:cNvPr id="1480" name="Google Shape;1480;p120"/>
          <p:cNvSpPr/>
          <p:nvPr/>
        </p:nvSpPr>
        <p:spPr>
          <a:xfrm>
            <a:off x="627025" y="1685899"/>
            <a:ext cx="636000" cy="1791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20"/>
          <p:cNvSpPr/>
          <p:nvPr/>
        </p:nvSpPr>
        <p:spPr>
          <a:xfrm>
            <a:off x="308375" y="1986403"/>
            <a:ext cx="3507300" cy="8247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2" name="Google Shape;1482;p120"/>
          <p:cNvPicPr preferRelativeResize="0"/>
          <p:nvPr/>
        </p:nvPicPr>
        <p:blipFill>
          <a:blip r:embed="rId5">
            <a:alphaModFix/>
          </a:blip>
          <a:stretch>
            <a:fillRect/>
          </a:stretch>
        </p:blipFill>
        <p:spPr>
          <a:xfrm>
            <a:off x="1911500" y="4796413"/>
            <a:ext cx="4771050" cy="233375"/>
          </a:xfrm>
          <a:prstGeom prst="rect">
            <a:avLst/>
          </a:prstGeom>
          <a:noFill/>
          <a:ln>
            <a:noFill/>
          </a:ln>
        </p:spPr>
      </p:pic>
      <p:pic>
        <p:nvPicPr>
          <p:cNvPr id="1483" name="Google Shape;1483;p120"/>
          <p:cNvPicPr preferRelativeResize="0"/>
          <p:nvPr/>
        </p:nvPicPr>
        <p:blipFill rotWithShape="1">
          <a:blip r:embed="rId6">
            <a:alphaModFix/>
          </a:blip>
          <a:srcRect r="54912"/>
          <a:stretch/>
        </p:blipFill>
        <p:spPr>
          <a:xfrm>
            <a:off x="5167600" y="2467325"/>
            <a:ext cx="2372700" cy="338650"/>
          </a:xfrm>
          <a:prstGeom prst="rect">
            <a:avLst/>
          </a:prstGeom>
          <a:noFill/>
          <a:ln>
            <a:noFill/>
          </a:ln>
        </p:spPr>
      </p:pic>
      <p:pic>
        <p:nvPicPr>
          <p:cNvPr id="1484" name="Google Shape;1484;p120"/>
          <p:cNvPicPr preferRelativeResize="0"/>
          <p:nvPr/>
        </p:nvPicPr>
        <p:blipFill>
          <a:blip r:embed="rId7">
            <a:alphaModFix/>
          </a:blip>
          <a:stretch>
            <a:fillRect/>
          </a:stretch>
        </p:blipFill>
        <p:spPr>
          <a:xfrm>
            <a:off x="6457950" y="2443775"/>
            <a:ext cx="2628900" cy="685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488"/>
        <p:cNvGrpSpPr/>
        <p:nvPr/>
      </p:nvGrpSpPr>
      <p:grpSpPr>
        <a:xfrm>
          <a:off x="0" y="0"/>
          <a:ext cx="0" cy="0"/>
          <a:chOff x="0" y="0"/>
          <a:chExt cx="0" cy="0"/>
        </a:xfrm>
      </p:grpSpPr>
      <p:grpSp>
        <p:nvGrpSpPr>
          <p:cNvPr id="1489" name="Google Shape;1489;p121"/>
          <p:cNvGrpSpPr/>
          <p:nvPr/>
        </p:nvGrpSpPr>
        <p:grpSpPr>
          <a:xfrm>
            <a:off x="4209611" y="381670"/>
            <a:ext cx="4610470" cy="4204863"/>
            <a:chOff x="1123524" y="279600"/>
            <a:chExt cx="4506813" cy="4110325"/>
          </a:xfrm>
        </p:grpSpPr>
        <p:pic>
          <p:nvPicPr>
            <p:cNvPr id="1490" name="Google Shape;1490;p121"/>
            <p:cNvPicPr preferRelativeResize="0"/>
            <p:nvPr/>
          </p:nvPicPr>
          <p:blipFill>
            <a:blip r:embed="rId3">
              <a:alphaModFix/>
            </a:blip>
            <a:stretch>
              <a:fillRect/>
            </a:stretch>
          </p:blipFill>
          <p:spPr>
            <a:xfrm>
              <a:off x="1123524" y="279600"/>
              <a:ext cx="4506813" cy="4110325"/>
            </a:xfrm>
            <a:prstGeom prst="rect">
              <a:avLst/>
            </a:prstGeom>
            <a:noFill/>
            <a:ln>
              <a:noFill/>
            </a:ln>
          </p:spPr>
        </p:pic>
        <p:sp>
          <p:nvSpPr>
            <p:cNvPr id="1491" name="Google Shape;1491;p121"/>
            <p:cNvSpPr/>
            <p:nvPr/>
          </p:nvSpPr>
          <p:spPr>
            <a:xfrm>
              <a:off x="2659850" y="623100"/>
              <a:ext cx="8586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1"/>
            <p:cNvSpPr/>
            <p:nvPr/>
          </p:nvSpPr>
          <p:spPr>
            <a:xfrm>
              <a:off x="2297900" y="1489860"/>
              <a:ext cx="14607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1"/>
            <p:cNvSpPr/>
            <p:nvPr/>
          </p:nvSpPr>
          <p:spPr>
            <a:xfrm>
              <a:off x="2183600" y="1783095"/>
              <a:ext cx="1460700" cy="274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21"/>
          <p:cNvPicPr preferRelativeResize="0"/>
          <p:nvPr/>
        </p:nvPicPr>
        <p:blipFill>
          <a:blip r:embed="rId4">
            <a:alphaModFix/>
          </a:blip>
          <a:stretch>
            <a:fillRect/>
          </a:stretch>
        </p:blipFill>
        <p:spPr>
          <a:xfrm>
            <a:off x="205600" y="1597625"/>
            <a:ext cx="3737750" cy="1884374"/>
          </a:xfrm>
          <a:prstGeom prst="rect">
            <a:avLst/>
          </a:prstGeom>
          <a:noFill/>
          <a:ln>
            <a:noFill/>
          </a:ln>
        </p:spPr>
      </p:pic>
      <p:sp>
        <p:nvSpPr>
          <p:cNvPr id="1495" name="Google Shape;1495;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
        <p:nvSpPr>
          <p:cNvPr id="1496" name="Google Shape;1496;p121"/>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endParaRPr sz="3400" b="1" i="1">
              <a:solidFill>
                <a:schemeClr val="lt1"/>
              </a:solidFill>
              <a:latin typeface="Courier New"/>
              <a:ea typeface="Courier New"/>
              <a:cs typeface="Courier New"/>
              <a:sym typeface="Courier New"/>
            </a:endParaRPr>
          </a:p>
        </p:txBody>
      </p:sp>
      <p:sp>
        <p:nvSpPr>
          <p:cNvPr id="1497" name="Google Shape;1497;p121"/>
          <p:cNvSpPr/>
          <p:nvPr/>
        </p:nvSpPr>
        <p:spPr>
          <a:xfrm>
            <a:off x="639827" y="2854850"/>
            <a:ext cx="5487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21"/>
          <p:cNvSpPr txBox="1"/>
          <p:nvPr/>
        </p:nvSpPr>
        <p:spPr>
          <a:xfrm>
            <a:off x="425775" y="4728438"/>
            <a:ext cx="709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solidFill>
                  <a:schemeClr val="lt1"/>
                </a:solidFill>
                <a:latin typeface="Courier New"/>
                <a:ea typeface="Courier New"/>
                <a:cs typeface="Courier New"/>
                <a:sym typeface="Courier New"/>
              </a:rPr>
              <a:t>used in App.js: </a:t>
            </a:r>
            <a:endParaRPr sz="1200" b="1" i="1">
              <a:solidFill>
                <a:schemeClr val="lt1"/>
              </a:solidFill>
              <a:latin typeface="Courier New"/>
              <a:ea typeface="Courier New"/>
              <a:cs typeface="Courier New"/>
              <a:sym typeface="Courier New"/>
            </a:endParaRPr>
          </a:p>
        </p:txBody>
      </p:sp>
      <p:pic>
        <p:nvPicPr>
          <p:cNvPr id="1499" name="Google Shape;1499;p121"/>
          <p:cNvPicPr preferRelativeResize="0"/>
          <p:nvPr/>
        </p:nvPicPr>
        <p:blipFill>
          <a:blip r:embed="rId5">
            <a:alphaModFix/>
          </a:blip>
          <a:stretch>
            <a:fillRect/>
          </a:stretch>
        </p:blipFill>
        <p:spPr>
          <a:xfrm>
            <a:off x="1911500" y="4796413"/>
            <a:ext cx="4771050" cy="233375"/>
          </a:xfrm>
          <a:prstGeom prst="rect">
            <a:avLst/>
          </a:prstGeom>
          <a:noFill/>
          <a:ln>
            <a:noFill/>
          </a:ln>
        </p:spPr>
      </p:pic>
      <p:pic>
        <p:nvPicPr>
          <p:cNvPr id="1500" name="Google Shape;1500;p121"/>
          <p:cNvPicPr preferRelativeResize="0"/>
          <p:nvPr/>
        </p:nvPicPr>
        <p:blipFill rotWithShape="1">
          <a:blip r:embed="rId6">
            <a:alphaModFix/>
          </a:blip>
          <a:srcRect r="54912"/>
          <a:stretch/>
        </p:blipFill>
        <p:spPr>
          <a:xfrm>
            <a:off x="5167600" y="2467325"/>
            <a:ext cx="2372700" cy="338650"/>
          </a:xfrm>
          <a:prstGeom prst="rect">
            <a:avLst/>
          </a:prstGeom>
          <a:noFill/>
          <a:ln>
            <a:noFill/>
          </a:ln>
        </p:spPr>
      </p:pic>
      <p:pic>
        <p:nvPicPr>
          <p:cNvPr id="1501" name="Google Shape;1501;p121"/>
          <p:cNvPicPr preferRelativeResize="0"/>
          <p:nvPr/>
        </p:nvPicPr>
        <p:blipFill>
          <a:blip r:embed="rId7">
            <a:alphaModFix/>
          </a:blip>
          <a:stretch>
            <a:fillRect/>
          </a:stretch>
        </p:blipFill>
        <p:spPr>
          <a:xfrm>
            <a:off x="6457950" y="2443775"/>
            <a:ext cx="2628900" cy="685800"/>
          </a:xfrm>
          <a:prstGeom prst="rect">
            <a:avLst/>
          </a:prstGeom>
          <a:noFill/>
          <a:ln>
            <a:noFill/>
          </a:ln>
        </p:spPr>
      </p:pic>
      <p:sp>
        <p:nvSpPr>
          <p:cNvPr id="1502" name="Google Shape;1502;p121"/>
          <p:cNvSpPr/>
          <p:nvPr/>
        </p:nvSpPr>
        <p:spPr>
          <a:xfrm>
            <a:off x="5154677" y="2492900"/>
            <a:ext cx="7983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21"/>
          <p:cNvSpPr txBox="1"/>
          <p:nvPr/>
        </p:nvSpPr>
        <p:spPr>
          <a:xfrm>
            <a:off x="5943459" y="2237800"/>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00"/>
                </a:solidFill>
                <a:highlight>
                  <a:schemeClr val="dk1"/>
                </a:highlight>
                <a:latin typeface="Avenir"/>
                <a:ea typeface="Avenir"/>
                <a:cs typeface="Avenir"/>
                <a:sym typeface="Avenir"/>
              </a:rPr>
              <a:t>?</a:t>
            </a:r>
            <a:endParaRPr sz="2000" b="1">
              <a:solidFill>
                <a:srgbClr val="00FF00"/>
              </a:solidFill>
              <a:highlight>
                <a:schemeClr val="dk1"/>
              </a:highlight>
              <a:latin typeface="Avenir"/>
              <a:ea typeface="Avenir"/>
              <a:cs typeface="Avenir"/>
              <a:sym typeface="Aveni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07"/>
        <p:cNvGrpSpPr/>
        <p:nvPr/>
      </p:nvGrpSpPr>
      <p:grpSpPr>
        <a:xfrm>
          <a:off x="0" y="0"/>
          <a:ext cx="0" cy="0"/>
          <a:chOff x="0" y="0"/>
          <a:chExt cx="0" cy="0"/>
        </a:xfrm>
      </p:grpSpPr>
      <p:pic>
        <p:nvPicPr>
          <p:cNvPr id="1508" name="Google Shape;1508;p122"/>
          <p:cNvPicPr preferRelativeResize="0"/>
          <p:nvPr/>
        </p:nvPicPr>
        <p:blipFill>
          <a:blip r:embed="rId3">
            <a:alphaModFix/>
          </a:blip>
          <a:stretch>
            <a:fillRect/>
          </a:stretch>
        </p:blipFill>
        <p:spPr>
          <a:xfrm>
            <a:off x="1236347" y="1241020"/>
            <a:ext cx="6671300" cy="3363309"/>
          </a:xfrm>
          <a:prstGeom prst="rect">
            <a:avLst/>
          </a:prstGeom>
          <a:noFill/>
          <a:ln>
            <a:noFill/>
          </a:ln>
        </p:spPr>
      </p:pic>
      <p:sp>
        <p:nvSpPr>
          <p:cNvPr id="1509" name="Google Shape;1509;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
        <p:nvSpPr>
          <p:cNvPr id="1510" name="Google Shape;1510;p122"/>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endParaRPr sz="3400" b="1" i="1">
              <a:solidFill>
                <a:schemeClr val="lt1"/>
              </a:solidFill>
              <a:latin typeface="Courier New"/>
              <a:ea typeface="Courier New"/>
              <a:cs typeface="Courier New"/>
              <a:sym typeface="Courier New"/>
            </a:endParaRPr>
          </a:p>
        </p:txBody>
      </p:sp>
      <p:sp>
        <p:nvSpPr>
          <p:cNvPr id="1511" name="Google Shape;1511;p122"/>
          <p:cNvSpPr/>
          <p:nvPr/>
        </p:nvSpPr>
        <p:spPr>
          <a:xfrm>
            <a:off x="3463775" y="3601750"/>
            <a:ext cx="5328600" cy="1364700"/>
          </a:xfrm>
          <a:prstGeom prst="roundRect">
            <a:avLst>
              <a:gd name="adj" fmla="val 16667"/>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396DFF"/>
                </a:solidFill>
              </a:rPr>
              <a:t>When the button is clicked, </a:t>
            </a:r>
            <a:br>
              <a:rPr lang="en" sz="2200" b="1">
                <a:solidFill>
                  <a:srgbClr val="396DFF"/>
                </a:solidFill>
              </a:rPr>
            </a:br>
            <a:r>
              <a:rPr lang="en" sz="2200" b="1">
                <a:solidFill>
                  <a:srgbClr val="396DFF"/>
                </a:solidFill>
                <a:latin typeface="Courier New"/>
                <a:ea typeface="Courier New"/>
                <a:cs typeface="Courier New"/>
                <a:sym typeface="Courier New"/>
              </a:rPr>
              <a:t>isLiked</a:t>
            </a:r>
            <a:r>
              <a:rPr lang="en" sz="2200" b="1">
                <a:solidFill>
                  <a:srgbClr val="396DFF"/>
                </a:solidFill>
              </a:rPr>
              <a:t> needs to be updated</a:t>
            </a:r>
            <a:endParaRPr sz="2200" b="1">
              <a:solidFill>
                <a:srgbClr val="396DFF"/>
              </a:solidFill>
            </a:endParaRPr>
          </a:p>
        </p:txBody>
      </p:sp>
      <p:pic>
        <p:nvPicPr>
          <p:cNvPr id="1512" name="Google Shape;1512;p122"/>
          <p:cNvPicPr preferRelativeResize="0"/>
          <p:nvPr/>
        </p:nvPicPr>
        <p:blipFill>
          <a:blip r:embed="rId4">
            <a:alphaModFix/>
          </a:blip>
          <a:stretch>
            <a:fillRect/>
          </a:stretch>
        </p:blipFill>
        <p:spPr>
          <a:xfrm>
            <a:off x="2094178" y="3561011"/>
            <a:ext cx="827969" cy="303225"/>
          </a:xfrm>
          <a:prstGeom prst="rect">
            <a:avLst/>
          </a:prstGeom>
          <a:noFill/>
          <a:ln>
            <a:noFill/>
          </a:ln>
        </p:spPr>
      </p:pic>
      <p:cxnSp>
        <p:nvCxnSpPr>
          <p:cNvPr id="1513" name="Google Shape;1513;p122"/>
          <p:cNvCxnSpPr/>
          <p:nvPr/>
        </p:nvCxnSpPr>
        <p:spPr>
          <a:xfrm rot="10800000">
            <a:off x="2933975" y="3838300"/>
            <a:ext cx="682200" cy="445800"/>
          </a:xfrm>
          <a:prstGeom prst="straightConnector1">
            <a:avLst/>
          </a:prstGeom>
          <a:noFill/>
          <a:ln w="38100" cap="flat" cmpd="sng">
            <a:solidFill>
              <a:schemeClr val="l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12"/>
                                        </p:tgtEl>
                                        <p:attrNameLst>
                                          <p:attrName>style.visibility</p:attrName>
                                        </p:attrNameLst>
                                      </p:cBhvr>
                                      <p:to>
                                        <p:strVal val="visible"/>
                                      </p:to>
                                    </p:set>
                                    <p:animEffect transition="in" filter="fade">
                                      <p:cBhvr>
                                        <p:cTn id="7" dur="1000"/>
                                        <p:tgtEl>
                                          <p:spTgt spid="151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512"/>
                                        </p:tgtEl>
                                      </p:cBhvr>
                                    </p:animEffect>
                                    <p:set>
                                      <p:cBhvr>
                                        <p:cTn id="11" dur="1" fill="hold">
                                          <p:stCondLst>
                                            <p:cond delay="1000"/>
                                          </p:stCondLst>
                                        </p:cTn>
                                        <p:tgtEl>
                                          <p:spTgt spid="1512"/>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12"/>
                                        </p:tgtEl>
                                        <p:attrNameLst>
                                          <p:attrName>style.visibility</p:attrName>
                                        </p:attrNameLst>
                                      </p:cBhvr>
                                      <p:to>
                                        <p:strVal val="visible"/>
                                      </p:to>
                                    </p:set>
                                    <p:animEffect transition="in" filter="fade">
                                      <p:cBhvr>
                                        <p:cTn id="15" dur="1000"/>
                                        <p:tgtEl>
                                          <p:spTgt spid="1512"/>
                                        </p:tgtEl>
                                      </p:cBhvr>
                                    </p:animEffect>
                                  </p:childTnLst>
                                </p:cTn>
                              </p:par>
                            </p:childTnLst>
                          </p:cTn>
                        </p:par>
                        <p:par>
                          <p:cTn id="16" fill="hold">
                            <p:stCondLst>
                              <p:cond delay="3000"/>
                            </p:stCondLst>
                            <p:childTnLst>
                              <p:par>
                                <p:cTn id="17" presetID="10" presetClass="exit" presetSubtype="0" fill="hold" nodeType="afterEffect">
                                  <p:stCondLst>
                                    <p:cond delay="0"/>
                                  </p:stCondLst>
                                  <p:childTnLst>
                                    <p:animEffect transition="out" filter="fade">
                                      <p:cBhvr>
                                        <p:cTn id="18" dur="1000"/>
                                        <p:tgtEl>
                                          <p:spTgt spid="1512"/>
                                        </p:tgtEl>
                                      </p:cBhvr>
                                    </p:animEffect>
                                    <p:set>
                                      <p:cBhvr>
                                        <p:cTn id="19" dur="1" fill="hold">
                                          <p:stCondLst>
                                            <p:cond delay="1000"/>
                                          </p:stCondLst>
                                        </p:cTn>
                                        <p:tgtEl>
                                          <p:spTgt spid="1512"/>
                                        </p:tgtEl>
                                        <p:attrNameLst>
                                          <p:attrName>style.visibility</p:attrName>
                                        </p:attrNameLst>
                                      </p:cBhvr>
                                      <p:to>
                                        <p:strVal val="hidden"/>
                                      </p:to>
                                    </p:se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12"/>
                                        </p:tgtEl>
                                        <p:attrNameLst>
                                          <p:attrName>style.visibility</p:attrName>
                                        </p:attrNameLst>
                                      </p:cBhvr>
                                      <p:to>
                                        <p:strVal val="visible"/>
                                      </p:to>
                                    </p:set>
                                    <p:animEffect transition="in" filter="fade">
                                      <p:cBhvr>
                                        <p:cTn id="23" dur="1000"/>
                                        <p:tgtEl>
                                          <p:spTgt spid="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17"/>
        <p:cNvGrpSpPr/>
        <p:nvPr/>
      </p:nvGrpSpPr>
      <p:grpSpPr>
        <a:xfrm>
          <a:off x="0" y="0"/>
          <a:ext cx="0" cy="0"/>
          <a:chOff x="0" y="0"/>
          <a:chExt cx="0" cy="0"/>
        </a:xfrm>
      </p:grpSpPr>
      <p:pic>
        <p:nvPicPr>
          <p:cNvPr id="1518" name="Google Shape;1518;p123"/>
          <p:cNvPicPr preferRelativeResize="0"/>
          <p:nvPr/>
        </p:nvPicPr>
        <p:blipFill>
          <a:blip r:embed="rId3">
            <a:alphaModFix/>
          </a:blip>
          <a:stretch>
            <a:fillRect/>
          </a:stretch>
        </p:blipFill>
        <p:spPr>
          <a:xfrm>
            <a:off x="1236347" y="1241020"/>
            <a:ext cx="6671300" cy="3363309"/>
          </a:xfrm>
          <a:prstGeom prst="rect">
            <a:avLst/>
          </a:prstGeom>
          <a:noFill/>
          <a:ln>
            <a:noFill/>
          </a:ln>
        </p:spPr>
      </p:pic>
      <p:sp>
        <p:nvSpPr>
          <p:cNvPr id="1519" name="Google Shape;1519;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97</a:t>
            </a:fld>
            <a:endParaRPr/>
          </a:p>
        </p:txBody>
      </p:sp>
      <p:sp>
        <p:nvSpPr>
          <p:cNvPr id="1520" name="Google Shape;1520;p123"/>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endParaRPr sz="3400" b="1" i="1">
              <a:solidFill>
                <a:schemeClr val="lt1"/>
              </a:solidFill>
              <a:latin typeface="Courier New"/>
              <a:ea typeface="Courier New"/>
              <a:cs typeface="Courier New"/>
              <a:sym typeface="Courier New"/>
            </a:endParaRPr>
          </a:p>
        </p:txBody>
      </p:sp>
      <p:cxnSp>
        <p:nvCxnSpPr>
          <p:cNvPr id="1521" name="Google Shape;1521;p123"/>
          <p:cNvCxnSpPr/>
          <p:nvPr/>
        </p:nvCxnSpPr>
        <p:spPr>
          <a:xfrm rot="10800000">
            <a:off x="2933975" y="3838300"/>
            <a:ext cx="682200" cy="445800"/>
          </a:xfrm>
          <a:prstGeom prst="straightConnector1">
            <a:avLst/>
          </a:prstGeom>
          <a:noFill/>
          <a:ln w="38100" cap="flat" cmpd="sng">
            <a:solidFill>
              <a:schemeClr val="lt1"/>
            </a:solidFill>
            <a:prstDash val="solid"/>
            <a:round/>
            <a:headEnd type="none" w="med" len="med"/>
            <a:tailEnd type="triangle" w="med" len="med"/>
          </a:ln>
        </p:spPr>
      </p:cxnSp>
      <p:sp>
        <p:nvSpPr>
          <p:cNvPr id="1522" name="Google Shape;1522;p123"/>
          <p:cNvSpPr/>
          <p:nvPr/>
        </p:nvSpPr>
        <p:spPr>
          <a:xfrm>
            <a:off x="3463775" y="3601750"/>
            <a:ext cx="5328600" cy="1364700"/>
          </a:xfrm>
          <a:prstGeom prst="roundRect">
            <a:avLst>
              <a:gd name="adj" fmla="val 16667"/>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96DFF"/>
                </a:solidFill>
              </a:rPr>
              <a:t>Store </a:t>
            </a:r>
            <a:r>
              <a:rPr lang="en" sz="3000" b="1">
                <a:solidFill>
                  <a:srgbClr val="396DFF"/>
                </a:solidFill>
                <a:latin typeface="Courier New"/>
                <a:ea typeface="Courier New"/>
                <a:cs typeface="Courier New"/>
                <a:sym typeface="Courier New"/>
              </a:rPr>
              <a:t>isLiked</a:t>
            </a:r>
            <a:r>
              <a:rPr lang="en" sz="3000" b="1">
                <a:solidFill>
                  <a:srgbClr val="396DFF"/>
                </a:solidFill>
              </a:rPr>
              <a:t> as a </a:t>
            </a:r>
            <a:r>
              <a:rPr lang="en" sz="3000" b="1" i="1">
                <a:solidFill>
                  <a:srgbClr val="980000"/>
                </a:solidFill>
              </a:rPr>
              <a:t>state</a:t>
            </a:r>
            <a:r>
              <a:rPr lang="en" sz="3000" b="1">
                <a:solidFill>
                  <a:srgbClr val="396DFF"/>
                </a:solidFill>
              </a:rPr>
              <a:t>!</a:t>
            </a:r>
            <a:endParaRPr sz="2600" b="1">
              <a:solidFill>
                <a:srgbClr val="980000"/>
              </a:solidFill>
            </a:endParaRPr>
          </a:p>
        </p:txBody>
      </p:sp>
      <p:pic>
        <p:nvPicPr>
          <p:cNvPr id="1523" name="Google Shape;1523;p123"/>
          <p:cNvPicPr preferRelativeResize="0"/>
          <p:nvPr/>
        </p:nvPicPr>
        <p:blipFill>
          <a:blip r:embed="rId4">
            <a:alphaModFix/>
          </a:blip>
          <a:stretch>
            <a:fillRect/>
          </a:stretch>
        </p:blipFill>
        <p:spPr>
          <a:xfrm>
            <a:off x="2094178" y="3561011"/>
            <a:ext cx="827969" cy="3032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27"/>
        <p:cNvGrpSpPr/>
        <p:nvPr/>
      </p:nvGrpSpPr>
      <p:grpSpPr>
        <a:xfrm>
          <a:off x="0" y="0"/>
          <a:ext cx="0" cy="0"/>
          <a:chOff x="0" y="0"/>
          <a:chExt cx="0" cy="0"/>
        </a:xfrm>
      </p:grpSpPr>
      <p:pic>
        <p:nvPicPr>
          <p:cNvPr id="1528" name="Google Shape;1528;p124"/>
          <p:cNvPicPr preferRelativeResize="0"/>
          <p:nvPr/>
        </p:nvPicPr>
        <p:blipFill>
          <a:blip r:embed="rId3">
            <a:alphaModFix/>
          </a:blip>
          <a:stretch>
            <a:fillRect/>
          </a:stretch>
        </p:blipFill>
        <p:spPr>
          <a:xfrm>
            <a:off x="3990598" y="695447"/>
            <a:ext cx="4259826" cy="3967775"/>
          </a:xfrm>
          <a:prstGeom prst="rect">
            <a:avLst/>
          </a:prstGeom>
          <a:noFill/>
          <a:ln>
            <a:noFill/>
          </a:ln>
        </p:spPr>
      </p:pic>
      <p:pic>
        <p:nvPicPr>
          <p:cNvPr id="1529" name="Google Shape;1529;p124"/>
          <p:cNvPicPr preferRelativeResize="0"/>
          <p:nvPr/>
        </p:nvPicPr>
        <p:blipFill>
          <a:blip r:embed="rId4">
            <a:alphaModFix/>
          </a:blip>
          <a:stretch>
            <a:fillRect/>
          </a:stretch>
        </p:blipFill>
        <p:spPr>
          <a:xfrm>
            <a:off x="205600" y="1597625"/>
            <a:ext cx="3737750" cy="1884374"/>
          </a:xfrm>
          <a:prstGeom prst="rect">
            <a:avLst/>
          </a:prstGeom>
          <a:noFill/>
          <a:ln>
            <a:noFill/>
          </a:ln>
        </p:spPr>
      </p:pic>
      <p:sp>
        <p:nvSpPr>
          <p:cNvPr id="1530" name="Google Shape;1530;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
        <p:nvSpPr>
          <p:cNvPr id="1531" name="Google Shape;1531;p124"/>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endParaRPr sz="3400">
              <a:solidFill>
                <a:schemeClr val="lt1"/>
              </a:solidFill>
              <a:latin typeface="Courier New"/>
              <a:ea typeface="Courier New"/>
              <a:cs typeface="Courier New"/>
              <a:sym typeface="Courier New"/>
            </a:endParaRPr>
          </a:p>
        </p:txBody>
      </p:sp>
      <p:sp>
        <p:nvSpPr>
          <p:cNvPr id="1532" name="Google Shape;1532;p124"/>
          <p:cNvSpPr/>
          <p:nvPr/>
        </p:nvSpPr>
        <p:spPr>
          <a:xfrm>
            <a:off x="5274711" y="704200"/>
            <a:ext cx="10431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24"/>
          <p:cNvSpPr/>
          <p:nvPr/>
        </p:nvSpPr>
        <p:spPr>
          <a:xfrm>
            <a:off x="4188675" y="1139505"/>
            <a:ext cx="40617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24"/>
          <p:cNvSpPr/>
          <p:nvPr/>
        </p:nvSpPr>
        <p:spPr>
          <a:xfrm>
            <a:off x="4706276" y="2423198"/>
            <a:ext cx="2510400" cy="909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24"/>
          <p:cNvSpPr txBox="1"/>
          <p:nvPr/>
        </p:nvSpPr>
        <p:spPr>
          <a:xfrm>
            <a:off x="1314433" y="300108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00"/>
                </a:solidFill>
                <a:latin typeface="Avenir"/>
                <a:ea typeface="Avenir"/>
                <a:cs typeface="Avenir"/>
                <a:sym typeface="Avenir"/>
              </a:rPr>
              <a:t>state</a:t>
            </a:r>
            <a:endParaRPr sz="2000" b="1">
              <a:solidFill>
                <a:srgbClr val="00FF00"/>
              </a:solidFill>
              <a:latin typeface="Avenir"/>
              <a:ea typeface="Avenir"/>
              <a:cs typeface="Avenir"/>
              <a:sym typeface="Avenir"/>
            </a:endParaRPr>
          </a:p>
        </p:txBody>
      </p:sp>
      <p:sp>
        <p:nvSpPr>
          <p:cNvPr id="1536" name="Google Shape;1536;p124"/>
          <p:cNvSpPr/>
          <p:nvPr/>
        </p:nvSpPr>
        <p:spPr>
          <a:xfrm>
            <a:off x="639827" y="2854850"/>
            <a:ext cx="5487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C18"/>
        </a:solidFill>
        <a:effectLst/>
      </p:bgPr>
    </p:bg>
    <p:spTree>
      <p:nvGrpSpPr>
        <p:cNvPr id="1" name="Shape 1540"/>
        <p:cNvGrpSpPr/>
        <p:nvPr/>
      </p:nvGrpSpPr>
      <p:grpSpPr>
        <a:xfrm>
          <a:off x="0" y="0"/>
          <a:ext cx="0" cy="0"/>
          <a:chOff x="0" y="0"/>
          <a:chExt cx="0" cy="0"/>
        </a:xfrm>
      </p:grpSpPr>
      <p:pic>
        <p:nvPicPr>
          <p:cNvPr id="1541" name="Google Shape;1541;p125"/>
          <p:cNvPicPr preferRelativeResize="0"/>
          <p:nvPr/>
        </p:nvPicPr>
        <p:blipFill>
          <a:blip r:embed="rId3">
            <a:alphaModFix/>
          </a:blip>
          <a:stretch>
            <a:fillRect/>
          </a:stretch>
        </p:blipFill>
        <p:spPr>
          <a:xfrm>
            <a:off x="205600" y="1597625"/>
            <a:ext cx="3737750" cy="1884374"/>
          </a:xfrm>
          <a:prstGeom prst="rect">
            <a:avLst/>
          </a:prstGeom>
          <a:noFill/>
          <a:ln>
            <a:noFill/>
          </a:ln>
        </p:spPr>
      </p:pic>
      <p:sp>
        <p:nvSpPr>
          <p:cNvPr id="1542" name="Google Shape;1542;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99</a:t>
            </a:fld>
            <a:endParaRPr/>
          </a:p>
        </p:txBody>
      </p:sp>
      <p:sp>
        <p:nvSpPr>
          <p:cNvPr id="1543" name="Google Shape;1543;p125"/>
          <p:cNvSpPr txBox="1"/>
          <p:nvPr/>
        </p:nvSpPr>
        <p:spPr>
          <a:xfrm>
            <a:off x="591525" y="449000"/>
            <a:ext cx="7098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i="1">
                <a:solidFill>
                  <a:schemeClr val="lt1"/>
                </a:solidFill>
                <a:latin typeface="Courier New"/>
                <a:ea typeface="Courier New"/>
                <a:cs typeface="Courier New"/>
                <a:sym typeface="Courier New"/>
              </a:rPr>
              <a:t>Post.js</a:t>
            </a:r>
            <a:r>
              <a:rPr lang="en" sz="3400">
                <a:solidFill>
                  <a:schemeClr val="lt1"/>
                </a:solidFill>
                <a:latin typeface="Courier New"/>
                <a:ea typeface="Courier New"/>
                <a:cs typeface="Courier New"/>
                <a:sym typeface="Courier New"/>
              </a:rPr>
              <a:t>*</a:t>
            </a:r>
            <a:endParaRPr sz="3400">
              <a:solidFill>
                <a:schemeClr val="lt1"/>
              </a:solidFill>
              <a:latin typeface="Courier New"/>
              <a:ea typeface="Courier New"/>
              <a:cs typeface="Courier New"/>
              <a:sym typeface="Courier New"/>
            </a:endParaRPr>
          </a:p>
        </p:txBody>
      </p:sp>
      <p:sp>
        <p:nvSpPr>
          <p:cNvPr id="1544" name="Google Shape;1544;p125"/>
          <p:cNvSpPr txBox="1"/>
          <p:nvPr/>
        </p:nvSpPr>
        <p:spPr>
          <a:xfrm>
            <a:off x="1314433" y="300108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00"/>
                </a:solidFill>
                <a:latin typeface="Avenir"/>
                <a:ea typeface="Avenir"/>
                <a:cs typeface="Avenir"/>
                <a:sym typeface="Avenir"/>
              </a:rPr>
              <a:t>state</a:t>
            </a:r>
            <a:endParaRPr sz="2000" b="1">
              <a:solidFill>
                <a:srgbClr val="00FF00"/>
              </a:solidFill>
              <a:latin typeface="Avenir"/>
              <a:ea typeface="Avenir"/>
              <a:cs typeface="Avenir"/>
              <a:sym typeface="Avenir"/>
            </a:endParaRPr>
          </a:p>
        </p:txBody>
      </p:sp>
      <p:sp>
        <p:nvSpPr>
          <p:cNvPr id="1545" name="Google Shape;1545;p125"/>
          <p:cNvSpPr/>
          <p:nvPr/>
        </p:nvSpPr>
        <p:spPr>
          <a:xfrm>
            <a:off x="639827" y="2854850"/>
            <a:ext cx="548700" cy="2742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25"/>
          <p:cNvSpPr txBox="1"/>
          <p:nvPr/>
        </p:nvSpPr>
        <p:spPr>
          <a:xfrm>
            <a:off x="0" y="4749900"/>
            <a:ext cx="3846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nir"/>
                <a:ea typeface="Avenir"/>
                <a:cs typeface="Avenir"/>
                <a:sym typeface="Avenir"/>
              </a:rPr>
              <a:t>*Don’t worry if you don’t get this completely yet!</a:t>
            </a:r>
            <a:endParaRPr sz="1200">
              <a:solidFill>
                <a:srgbClr val="FFFFFF"/>
              </a:solidFill>
              <a:latin typeface="Avenir"/>
              <a:ea typeface="Avenir"/>
              <a:cs typeface="Avenir"/>
              <a:sym typeface="Avenir"/>
            </a:endParaRPr>
          </a:p>
        </p:txBody>
      </p:sp>
      <p:pic>
        <p:nvPicPr>
          <p:cNvPr id="1547" name="Google Shape;1547;p125"/>
          <p:cNvPicPr preferRelativeResize="0"/>
          <p:nvPr/>
        </p:nvPicPr>
        <p:blipFill>
          <a:blip r:embed="rId4">
            <a:alphaModFix/>
          </a:blip>
          <a:stretch>
            <a:fillRect/>
          </a:stretch>
        </p:blipFill>
        <p:spPr>
          <a:xfrm>
            <a:off x="3990598" y="695447"/>
            <a:ext cx="4259826" cy="3967775"/>
          </a:xfrm>
          <a:prstGeom prst="rect">
            <a:avLst/>
          </a:prstGeom>
          <a:noFill/>
          <a:ln>
            <a:noFill/>
          </a:ln>
        </p:spPr>
      </p:pic>
      <p:sp>
        <p:nvSpPr>
          <p:cNvPr id="1548" name="Google Shape;1548;p125"/>
          <p:cNvSpPr/>
          <p:nvPr/>
        </p:nvSpPr>
        <p:spPr>
          <a:xfrm>
            <a:off x="5274711" y="704200"/>
            <a:ext cx="10431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25"/>
          <p:cNvSpPr/>
          <p:nvPr/>
        </p:nvSpPr>
        <p:spPr>
          <a:xfrm>
            <a:off x="4188675" y="1139505"/>
            <a:ext cx="4061700" cy="209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25"/>
          <p:cNvSpPr/>
          <p:nvPr/>
        </p:nvSpPr>
        <p:spPr>
          <a:xfrm>
            <a:off x="4706276" y="2423198"/>
            <a:ext cx="2510400" cy="909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6151</Words>
  <Application>Microsoft Office PowerPoint</Application>
  <PresentationFormat>On-screen Show (16:9)</PresentationFormat>
  <Paragraphs>1055</Paragraphs>
  <Slides>107</Slides>
  <Notes>107</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107</vt:i4>
      </vt:variant>
    </vt:vector>
  </HeadingPairs>
  <TitlesOfParts>
    <vt:vector size="118" baseType="lpstr">
      <vt:lpstr>Courier New</vt:lpstr>
      <vt:lpstr>Avenir</vt:lpstr>
      <vt:lpstr>Lato</vt:lpstr>
      <vt:lpstr>Open Sans</vt:lpstr>
      <vt:lpstr>Roboto Mono</vt:lpstr>
      <vt:lpstr>Arial</vt:lpstr>
      <vt:lpstr>Proxima Nova</vt:lpstr>
      <vt:lpstr>Consolas</vt:lpstr>
      <vt:lpstr>Bubbler One</vt:lpstr>
      <vt:lpstr>Simple Light</vt:lpstr>
      <vt:lpstr>web.lab</vt:lpstr>
      <vt:lpstr>PowerPoint Presentation</vt:lpstr>
      <vt:lpstr>Recap</vt:lpstr>
      <vt:lpstr>PowerPoint Presentation</vt:lpstr>
      <vt:lpstr>PowerPoint Presentation</vt:lpstr>
      <vt:lpstr>PowerPoint Presentation</vt:lpstr>
      <vt:lpstr>PowerPoint Presentation</vt:lpstr>
      <vt:lpstr>PowerPoint Presentation</vt:lpstr>
      <vt:lpstr>Easy way of writing Facebook</vt:lpstr>
      <vt:lpstr>But where is the Facebook tag defined?</vt:lpstr>
      <vt:lpstr>But where are the NavBar, Friends, and Feed tags defined? </vt:lpstr>
      <vt:lpstr>PowerPoint Presentation</vt:lpstr>
      <vt:lpstr>These 'fake HTML tags' are called Components</vt:lpstr>
      <vt:lpstr>Components</vt:lpstr>
      <vt:lpstr>But what is a &lt;Component /&gt; really?</vt:lpstr>
      <vt:lpstr>React Apps are “components of components”</vt:lpstr>
      <vt:lpstr>PowerPoint Presentation</vt:lpstr>
      <vt:lpstr>PowerPoint Presentation</vt:lpstr>
      <vt:lpstr>PowerPoint Presentation</vt:lpstr>
      <vt:lpstr>PowerPoint Presentation</vt:lpstr>
      <vt:lpstr>Component Tree Structure</vt:lpstr>
      <vt:lpstr>Recap: Components</vt:lpstr>
      <vt:lpstr>Component Structure</vt:lpstr>
      <vt:lpstr>e.g. Comment Component</vt:lpstr>
      <vt:lpstr>e.g. Comment Component</vt:lpstr>
      <vt:lpstr>e.g. Comment Component</vt:lpstr>
      <vt:lpstr>PowerPoint Presentation</vt:lpstr>
      <vt:lpstr>Props Information (inputs) passed down from a parent to a child component</vt:lpstr>
      <vt:lpstr>e.g. Comment Props</vt:lpstr>
      <vt:lpstr>PowerPoint Presentation</vt:lpstr>
      <vt:lpstr>PowerPoint Presentation</vt:lpstr>
      <vt:lpstr>PowerPoint Presentation</vt:lpstr>
      <vt:lpstr>Props Recap</vt:lpstr>
      <vt:lpstr>PowerPoint Presentation</vt:lpstr>
      <vt:lpstr>State Information maintained by a component </vt:lpstr>
      <vt:lpstr>e.g. Post State  </vt:lpstr>
      <vt:lpstr>e.g. Post State  </vt:lpstr>
      <vt:lpstr>e.g. Post State  </vt:lpstr>
      <vt:lpstr>Why do we keep comment data in &lt;Post/&gt;’s state and not &lt;Comment/&gt;’s state?</vt:lpstr>
      <vt:lpstr>Motivating Example: Mutating State  </vt:lpstr>
      <vt:lpstr>Motivating Example: Mutating State  </vt:lpstr>
      <vt:lpstr>Facebook allows users to see more comment replies (hidden by default) This can be represented as a mutable toggle that is triggered by human input</vt:lpstr>
      <vt:lpstr>Another Example: Showing Comment Replies</vt:lpstr>
      <vt:lpstr>Another Example: Showing Comment Replies</vt:lpstr>
      <vt:lpstr>Use the showReplies state in &lt;Comment/&gt; to control whether or not the replies are displayed</vt:lpstr>
      <vt:lpstr>State Recap</vt:lpstr>
      <vt:lpstr>PowerPoint Presentation</vt:lpstr>
      <vt:lpstr>Any questions so far?</vt:lpstr>
      <vt:lpstr>Let’s get some practice coding up a  React component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We wrote a component! Now let’s code Facebook.</vt:lpstr>
      <vt:lpstr>PowerPoint Presentation</vt:lpstr>
      <vt:lpstr>PowerPoint Presentation</vt:lpstr>
      <vt:lpstr>PowerPoint Presentation</vt:lpstr>
      <vt:lpstr>PowerPoint Presentation</vt:lpstr>
      <vt:lpstr>React components are powerful for abstraction and code reusability.</vt:lpstr>
      <vt:lpstr>PowerPoint Presentation</vt:lpstr>
      <vt:lpstr>PowerPoint Presentation</vt:lpstr>
      <vt:lpstr>PowerPoint Presentation</vt:lpstr>
      <vt:lpstr>PowerPoint Presentation</vt:lpstr>
      <vt:lpstr>Props Information passed down from a parent to a child component  Syntax to pass down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weblab.is/react-guide</vt:lpstr>
      <vt:lpstr>Recap: Writing Components</vt:lpstr>
      <vt:lpstr>Recap: Writing Components</vt:lpstr>
      <vt:lpstr>PowerPoint Presentation</vt:lpstr>
      <vt:lpstr>Feedback Time! weblab.is/feedback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Vader Darth</cp:lastModifiedBy>
  <cp:revision>1</cp:revision>
  <dcterms:modified xsi:type="dcterms:W3CDTF">2025-10-01T07:06:52Z</dcterms:modified>
</cp:coreProperties>
</file>